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5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ogelio:Google%20Drive:Estad&#237;sticas%20tem&#225;ticas%20M&#233;xico:Asistencia%20escolar%20por%20hablante%20o%20no%20lengua%20indigena%20INE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Libro2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ogelio:Google%20Drive:Estad&#237;sticas%20tem&#225;ticas%20M&#233;xico:Asistencia%20escolar%20por%20hablante%20o%20no%20lengua%20indigena%20INE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ogelio:Google%20Drive:Estad&#237;sticas%20tem&#225;ticas%20M&#233;xico:Indicadores%20de%20G&#233;nero:Poblacion%20ocupada%20por%20posicion%20en%20la%20ocupacion%20segun%20sexo%202005%20-%202014%20inc%201995%20y%202000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ogelio:Google%20Drive:Estad&#237;sticas%20tem&#225;ticas%20M&#233;xico:Indicadores%20de%20G&#233;nero:Poblacion%20ocupada%20por%20posicion%20en%20la%20ocupacion%20segun%20sexo%202005%20-%202014%20inc%201995%20y%20200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/>
              <a:t>Asistencia escolar por grupo de edad, 2000 y</a:t>
            </a:r>
            <a:r>
              <a:rPr lang="es-ES" baseline="0"/>
              <a:t> 2010</a:t>
            </a:r>
            <a:endParaRPr lang="es-ES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Hoja2!$A$9</c:f>
              <c:strCache>
                <c:ptCount val="1"/>
                <c:pt idx="0">
                  <c:v>Población total 2000</c:v>
                </c:pt>
              </c:strCache>
            </c:strRef>
          </c:tx>
          <c:cat>
            <c:strRef>
              <c:f>Hoja2!$B$8:$E$8</c:f>
              <c:strCache>
                <c:ptCount val="4"/>
                <c:pt idx="0">
                  <c:v>6 a 11 años</c:v>
                </c:pt>
                <c:pt idx="1">
                  <c:v>12 a 14 años</c:v>
                </c:pt>
                <c:pt idx="2">
                  <c:v>15 a 17 años</c:v>
                </c:pt>
                <c:pt idx="3">
                  <c:v>18 a 24 años</c:v>
                </c:pt>
              </c:strCache>
            </c:strRef>
          </c:cat>
          <c:val>
            <c:numRef>
              <c:f>Hoja2!$B$9:$E$9</c:f>
              <c:numCache>
                <c:formatCode>General</c:formatCode>
                <c:ptCount val="4"/>
                <c:pt idx="0">
                  <c:v>94.8</c:v>
                </c:pt>
                <c:pt idx="1">
                  <c:v>85.4</c:v>
                </c:pt>
                <c:pt idx="2">
                  <c:v>55.3</c:v>
                </c:pt>
                <c:pt idx="3">
                  <c:v>22.3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Hoja2!$A$10</c:f>
              <c:strCache>
                <c:ptCount val="1"/>
                <c:pt idx="0">
                  <c:v>Población total 2010</c:v>
                </c:pt>
              </c:strCache>
            </c:strRef>
          </c:tx>
          <c:cat>
            <c:strRef>
              <c:f>Hoja2!$B$8:$E$8</c:f>
              <c:strCache>
                <c:ptCount val="4"/>
                <c:pt idx="0">
                  <c:v>6 a 11 años</c:v>
                </c:pt>
                <c:pt idx="1">
                  <c:v>12 a 14 años</c:v>
                </c:pt>
                <c:pt idx="2">
                  <c:v>15 a 17 años</c:v>
                </c:pt>
                <c:pt idx="3">
                  <c:v>18 a 24 años</c:v>
                </c:pt>
              </c:strCache>
            </c:strRef>
          </c:cat>
          <c:val>
            <c:numRef>
              <c:f>Hoja2!$B$10:$E$10</c:f>
              <c:numCache>
                <c:formatCode>General</c:formatCode>
                <c:ptCount val="4"/>
                <c:pt idx="0">
                  <c:v>96.7</c:v>
                </c:pt>
                <c:pt idx="1">
                  <c:v>91.4</c:v>
                </c:pt>
                <c:pt idx="2">
                  <c:v>67.2</c:v>
                </c:pt>
                <c:pt idx="3">
                  <c:v>28.6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6138216"/>
        <c:axId val="2136141192"/>
      </c:lineChart>
      <c:catAx>
        <c:axId val="2136138216"/>
        <c:scaling>
          <c:orientation val="minMax"/>
        </c:scaling>
        <c:delete val="0"/>
        <c:axPos val="b"/>
        <c:majorTickMark val="none"/>
        <c:minorTickMark val="none"/>
        <c:tickLblPos val="nextTo"/>
        <c:crossAx val="2136141192"/>
        <c:crosses val="autoZero"/>
        <c:auto val="1"/>
        <c:lblAlgn val="ctr"/>
        <c:lblOffset val="100"/>
        <c:noMultiLvlLbl val="0"/>
      </c:catAx>
      <c:valAx>
        <c:axId val="2136141192"/>
        <c:scaling>
          <c:orientation val="minMax"/>
          <c:max val="100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s-ES" dirty="0" smtClean="0"/>
                  <a:t>% Asistencia </a:t>
                </a:r>
                <a:endParaRPr lang="es-ES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136138216"/>
        <c:crosses val="autoZero"/>
        <c:crossBetween val="between"/>
        <c:minorUnit val="0.2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/>
              <a:t>Asistencia escolar por sexo y grupo de edad 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Hoja1!$B$6</c:f>
              <c:strCache>
                <c:ptCount val="1"/>
                <c:pt idx="0">
                  <c:v>Hombres</c:v>
                </c:pt>
              </c:strCache>
            </c:strRef>
          </c:tx>
          <c:invertIfNegative val="0"/>
          <c:cat>
            <c:strRef>
              <c:f>Hoja1!$C$5:$J$5</c:f>
              <c:strCache>
                <c:ptCount val="8"/>
                <c:pt idx="0">
                  <c:v>Edad 6-11 (2000)</c:v>
                </c:pt>
                <c:pt idx="1">
                  <c:v>Edad 6 a 11 (2010)</c:v>
                </c:pt>
                <c:pt idx="2">
                  <c:v>Edad 12 a 14 (2000)</c:v>
                </c:pt>
                <c:pt idx="3">
                  <c:v>Edad 12 a 14 (2010)</c:v>
                </c:pt>
                <c:pt idx="4">
                  <c:v>Edad15 a 17 (2000)</c:v>
                </c:pt>
                <c:pt idx="5">
                  <c:v>Edad 15 a 17 (2010)</c:v>
                </c:pt>
                <c:pt idx="6">
                  <c:v>Edad 18 a 24 (2000)</c:v>
                </c:pt>
                <c:pt idx="7">
                  <c:v>Edad 18 a 24 (2010)</c:v>
                </c:pt>
              </c:strCache>
            </c:strRef>
          </c:cat>
          <c:val>
            <c:numRef>
              <c:f>Hoja1!$C$6:$J$6</c:f>
              <c:numCache>
                <c:formatCode>General</c:formatCode>
                <c:ptCount val="8"/>
                <c:pt idx="0">
                  <c:v>94.8</c:v>
                </c:pt>
                <c:pt idx="1">
                  <c:v>96.5</c:v>
                </c:pt>
                <c:pt idx="2">
                  <c:v>88.4</c:v>
                </c:pt>
                <c:pt idx="3">
                  <c:v>91.2</c:v>
                </c:pt>
                <c:pt idx="4">
                  <c:v>56.0</c:v>
                </c:pt>
                <c:pt idx="5">
                  <c:v>66.3</c:v>
                </c:pt>
                <c:pt idx="6">
                  <c:v>23.7</c:v>
                </c:pt>
                <c:pt idx="7">
                  <c:v>29.1</c:v>
                </c:pt>
              </c:numCache>
            </c:numRef>
          </c:val>
        </c:ser>
        <c:ser>
          <c:idx val="1"/>
          <c:order val="1"/>
          <c:tx>
            <c:strRef>
              <c:f>Hoja1!$B$7</c:f>
              <c:strCache>
                <c:ptCount val="1"/>
                <c:pt idx="0">
                  <c:v>Mujeres</c:v>
                </c:pt>
              </c:strCache>
            </c:strRef>
          </c:tx>
          <c:invertIfNegative val="0"/>
          <c:cat>
            <c:strRef>
              <c:f>Hoja1!$C$5:$J$5</c:f>
              <c:strCache>
                <c:ptCount val="8"/>
                <c:pt idx="0">
                  <c:v>Edad 6-11 (2000)</c:v>
                </c:pt>
                <c:pt idx="1">
                  <c:v>Edad 6 a 11 (2010)</c:v>
                </c:pt>
                <c:pt idx="2">
                  <c:v>Edad 12 a 14 (2000)</c:v>
                </c:pt>
                <c:pt idx="3">
                  <c:v>Edad 12 a 14 (2010)</c:v>
                </c:pt>
                <c:pt idx="4">
                  <c:v>Edad15 a 17 (2000)</c:v>
                </c:pt>
                <c:pt idx="5">
                  <c:v>Edad 15 a 17 (2010)</c:v>
                </c:pt>
                <c:pt idx="6">
                  <c:v>Edad 18 a 24 (2000)</c:v>
                </c:pt>
                <c:pt idx="7">
                  <c:v>Edad 18 a 24 (2010)</c:v>
                </c:pt>
              </c:strCache>
            </c:strRef>
          </c:cat>
          <c:val>
            <c:numRef>
              <c:f>Hoja1!$C$7:$J$7</c:f>
              <c:numCache>
                <c:formatCode>General</c:formatCode>
                <c:ptCount val="8"/>
                <c:pt idx="0">
                  <c:v>94.8</c:v>
                </c:pt>
                <c:pt idx="1">
                  <c:v>96.9</c:v>
                </c:pt>
                <c:pt idx="2">
                  <c:v>84.5</c:v>
                </c:pt>
                <c:pt idx="3">
                  <c:v>91.6</c:v>
                </c:pt>
                <c:pt idx="4">
                  <c:v>54.5</c:v>
                </c:pt>
                <c:pt idx="5">
                  <c:v>68.1</c:v>
                </c:pt>
                <c:pt idx="6">
                  <c:v>21.0</c:v>
                </c:pt>
                <c:pt idx="7">
                  <c:v>28.1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6182984"/>
        <c:axId val="2136185960"/>
      </c:barChart>
      <c:catAx>
        <c:axId val="21361829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136185960"/>
        <c:crosses val="autoZero"/>
        <c:auto val="1"/>
        <c:lblAlgn val="ctr"/>
        <c:lblOffset val="100"/>
        <c:noMultiLvlLbl val="0"/>
      </c:catAx>
      <c:valAx>
        <c:axId val="2136185960"/>
        <c:scaling>
          <c:orientation val="minMax"/>
          <c:max val="100.0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213618298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/>
              <a:t>Asistencia escolar por grupo de edad y condición de hablante</a:t>
            </a:r>
            <a:r>
              <a:rPr lang="es-ES" baseline="0"/>
              <a:t> lengua indígena, 2000 y 2010</a:t>
            </a:r>
            <a:endParaRPr lang="es-ES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Indígena!$B$8</c:f>
              <c:strCache>
                <c:ptCount val="1"/>
                <c:pt idx="0">
                  <c:v>Hablante de lengua indígena (2000)</c:v>
                </c:pt>
              </c:strCache>
            </c:strRef>
          </c:tx>
          <c:cat>
            <c:strRef>
              <c:f>Indígena!$C$7:$F$7</c:f>
              <c:strCache>
                <c:ptCount val="4"/>
                <c:pt idx="0">
                  <c:v>6 a 11 años</c:v>
                </c:pt>
                <c:pt idx="1">
                  <c:v>12 a 14 años</c:v>
                </c:pt>
                <c:pt idx="2">
                  <c:v>15 a 17 años</c:v>
                </c:pt>
                <c:pt idx="3">
                  <c:v>18 a 24 años</c:v>
                </c:pt>
              </c:strCache>
            </c:strRef>
          </c:cat>
          <c:val>
            <c:numRef>
              <c:f>Indígena!$C$8:$F$8</c:f>
              <c:numCache>
                <c:formatCode>General</c:formatCode>
                <c:ptCount val="4"/>
                <c:pt idx="0">
                  <c:v>87.0</c:v>
                </c:pt>
                <c:pt idx="1">
                  <c:v>76.7</c:v>
                </c:pt>
                <c:pt idx="2">
                  <c:v>39.2</c:v>
                </c:pt>
                <c:pt idx="3">
                  <c:v>9.9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Indígena!$B$9</c:f>
              <c:strCache>
                <c:ptCount val="1"/>
                <c:pt idx="0">
                  <c:v>Hablante sólo de español (2000)</c:v>
                </c:pt>
              </c:strCache>
            </c:strRef>
          </c:tx>
          <c:cat>
            <c:strRef>
              <c:f>Indígena!$C$7:$F$7</c:f>
              <c:strCache>
                <c:ptCount val="4"/>
                <c:pt idx="0">
                  <c:v>6 a 11 años</c:v>
                </c:pt>
                <c:pt idx="1">
                  <c:v>12 a 14 años</c:v>
                </c:pt>
                <c:pt idx="2">
                  <c:v>15 a 17 años</c:v>
                </c:pt>
                <c:pt idx="3">
                  <c:v>18 a 24 años</c:v>
                </c:pt>
              </c:strCache>
            </c:strRef>
          </c:cat>
          <c:val>
            <c:numRef>
              <c:f>Indígena!$C$9:$F$9</c:f>
              <c:numCache>
                <c:formatCode>General</c:formatCode>
                <c:ptCount val="4"/>
                <c:pt idx="0">
                  <c:v>95.4</c:v>
                </c:pt>
                <c:pt idx="1">
                  <c:v>86.1</c:v>
                </c:pt>
                <c:pt idx="2">
                  <c:v>56.4</c:v>
                </c:pt>
                <c:pt idx="3">
                  <c:v>23.1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Indígena!$B$10</c:f>
              <c:strCache>
                <c:ptCount val="1"/>
                <c:pt idx="0">
                  <c:v>Hablante de lengua indígena 2010</c:v>
                </c:pt>
              </c:strCache>
            </c:strRef>
          </c:tx>
          <c:cat>
            <c:strRef>
              <c:f>Indígena!$C$7:$F$7</c:f>
              <c:strCache>
                <c:ptCount val="4"/>
                <c:pt idx="0">
                  <c:v>6 a 11 años</c:v>
                </c:pt>
                <c:pt idx="1">
                  <c:v>12 a 14 años</c:v>
                </c:pt>
                <c:pt idx="2">
                  <c:v>15 a 17 años</c:v>
                </c:pt>
                <c:pt idx="3">
                  <c:v>18 a 24 años</c:v>
                </c:pt>
              </c:strCache>
            </c:strRef>
          </c:cat>
          <c:val>
            <c:numRef>
              <c:f>Indígena!$C$10:$F$10</c:f>
              <c:numCache>
                <c:formatCode>General</c:formatCode>
                <c:ptCount val="4"/>
                <c:pt idx="0">
                  <c:v>93.0</c:v>
                </c:pt>
                <c:pt idx="1">
                  <c:v>87.5</c:v>
                </c:pt>
                <c:pt idx="2">
                  <c:v>51.9</c:v>
                </c:pt>
                <c:pt idx="3">
                  <c:v>13.2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Indígena!$B$11</c:f>
              <c:strCache>
                <c:ptCount val="1"/>
                <c:pt idx="0">
                  <c:v>Hablante sólo de español (2010)</c:v>
                </c:pt>
              </c:strCache>
            </c:strRef>
          </c:tx>
          <c:cat>
            <c:strRef>
              <c:f>Indígena!$C$7:$F$7</c:f>
              <c:strCache>
                <c:ptCount val="4"/>
                <c:pt idx="0">
                  <c:v>6 a 11 años</c:v>
                </c:pt>
                <c:pt idx="1">
                  <c:v>12 a 14 años</c:v>
                </c:pt>
                <c:pt idx="2">
                  <c:v>15 a 17 años</c:v>
                </c:pt>
                <c:pt idx="3">
                  <c:v>18 a 24 años</c:v>
                </c:pt>
              </c:strCache>
            </c:strRef>
          </c:cat>
          <c:val>
            <c:numRef>
              <c:f>Indígena!$C$11:$F$11</c:f>
              <c:numCache>
                <c:formatCode>General</c:formatCode>
                <c:ptCount val="4"/>
                <c:pt idx="0">
                  <c:v>96.9</c:v>
                </c:pt>
                <c:pt idx="1">
                  <c:v>91.8</c:v>
                </c:pt>
                <c:pt idx="2">
                  <c:v>68.2</c:v>
                </c:pt>
                <c:pt idx="3">
                  <c:v>29.6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6235864"/>
        <c:axId val="2136238984"/>
      </c:lineChart>
      <c:catAx>
        <c:axId val="2136235864"/>
        <c:scaling>
          <c:orientation val="minMax"/>
        </c:scaling>
        <c:delete val="0"/>
        <c:axPos val="b"/>
        <c:majorTickMark val="none"/>
        <c:minorTickMark val="none"/>
        <c:tickLblPos val="nextTo"/>
        <c:crossAx val="2136238984"/>
        <c:crosses val="autoZero"/>
        <c:auto val="1"/>
        <c:lblAlgn val="ctr"/>
        <c:lblOffset val="100"/>
        <c:noMultiLvlLbl val="0"/>
      </c:catAx>
      <c:valAx>
        <c:axId val="2136238984"/>
        <c:scaling>
          <c:orientation val="minMax"/>
          <c:max val="100.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213623586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/>
              <a:t>Población ocupada por sexo, 1995</a:t>
            </a:r>
            <a:r>
              <a:rPr lang="es-ES" baseline="0"/>
              <a:t> - 2014</a:t>
            </a:r>
            <a:endParaRPr lang="es-ES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Hoja1!$G$20</c:f>
              <c:strCache>
                <c:ptCount val="1"/>
                <c:pt idx="0">
                  <c:v>Hombres</c:v>
                </c:pt>
              </c:strCache>
            </c:strRef>
          </c:tx>
          <c:invertIfNegative val="0"/>
          <c:cat>
            <c:numRef>
              <c:f>Hoja1!$F$21:$F$25</c:f>
              <c:numCache>
                <c:formatCode>General</c:formatCode>
                <c:ptCount val="5"/>
                <c:pt idx="0">
                  <c:v>1995.0</c:v>
                </c:pt>
                <c:pt idx="1">
                  <c:v>2000.0</c:v>
                </c:pt>
                <c:pt idx="2">
                  <c:v>2005.0</c:v>
                </c:pt>
                <c:pt idx="3">
                  <c:v>2010.0</c:v>
                </c:pt>
                <c:pt idx="4">
                  <c:v>2014.0</c:v>
                </c:pt>
              </c:numCache>
            </c:numRef>
          </c:cat>
          <c:val>
            <c:numRef>
              <c:f>Hoja1!$G$21:$G$25</c:f>
              <c:numCache>
                <c:formatCode>#,##0</c:formatCode>
                <c:ptCount val="5"/>
                <c:pt idx="0">
                  <c:v>2.2108632E7</c:v>
                </c:pt>
                <c:pt idx="1">
                  <c:v>2.5014055E7</c:v>
                </c:pt>
                <c:pt idx="2">
                  <c:v>2.5853079E7</c:v>
                </c:pt>
                <c:pt idx="3">
                  <c:v>2.7804532E7</c:v>
                </c:pt>
                <c:pt idx="4">
                  <c:v>3.0777821E7</c:v>
                </c:pt>
              </c:numCache>
            </c:numRef>
          </c:val>
        </c:ser>
        <c:ser>
          <c:idx val="1"/>
          <c:order val="1"/>
          <c:tx>
            <c:strRef>
              <c:f>Hoja1!$H$20</c:f>
              <c:strCache>
                <c:ptCount val="1"/>
                <c:pt idx="0">
                  <c:v>Mujeres</c:v>
                </c:pt>
              </c:strCache>
            </c:strRef>
          </c:tx>
          <c:invertIfNegative val="0"/>
          <c:cat>
            <c:numRef>
              <c:f>Hoja1!$F$21:$F$25</c:f>
              <c:numCache>
                <c:formatCode>General</c:formatCode>
                <c:ptCount val="5"/>
                <c:pt idx="0">
                  <c:v>1995.0</c:v>
                </c:pt>
                <c:pt idx="1">
                  <c:v>2000.0</c:v>
                </c:pt>
                <c:pt idx="2">
                  <c:v>2005.0</c:v>
                </c:pt>
                <c:pt idx="3">
                  <c:v>2010.0</c:v>
                </c:pt>
                <c:pt idx="4">
                  <c:v>2014.0</c:v>
                </c:pt>
              </c:numCache>
            </c:numRef>
          </c:cat>
          <c:val>
            <c:numRef>
              <c:f>Hoja1!$H$21:$H$25</c:f>
              <c:numCache>
                <c:formatCode>#,##0</c:formatCode>
                <c:ptCount val="5"/>
                <c:pt idx="0">
                  <c:v>1.0543554E7</c:v>
                </c:pt>
                <c:pt idx="1">
                  <c:v>1.3030446E7</c:v>
                </c:pt>
                <c:pt idx="2">
                  <c:v>1.4938735E7</c:v>
                </c:pt>
                <c:pt idx="3">
                  <c:v>1.68473E7</c:v>
                </c:pt>
                <c:pt idx="4">
                  <c:v>1.8767335E7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-2122083032"/>
        <c:axId val="-2122079992"/>
      </c:barChart>
      <c:catAx>
        <c:axId val="-2122083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-2122079992"/>
        <c:crosses val="autoZero"/>
        <c:auto val="1"/>
        <c:lblAlgn val="ctr"/>
        <c:lblOffset val="100"/>
        <c:noMultiLvlLbl val="0"/>
      </c:catAx>
      <c:valAx>
        <c:axId val="-2122079992"/>
        <c:scaling>
          <c:orientation val="minMax"/>
        </c:scaling>
        <c:delete val="0"/>
        <c:axPos val="b"/>
        <c:majorGridlines/>
        <c:numFmt formatCode="#,##0" sourceLinked="1"/>
        <c:majorTickMark val="none"/>
        <c:minorTickMark val="none"/>
        <c:tickLblPos val="nextTo"/>
        <c:spPr>
          <a:ln w="9525">
            <a:noFill/>
          </a:ln>
        </c:spPr>
        <c:crossAx val="-212208303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/>
              <a:t>Población ocupada por sexo, 1995</a:t>
            </a:r>
            <a:r>
              <a:rPr lang="es-ES" baseline="0"/>
              <a:t> - 2014</a:t>
            </a:r>
            <a:endParaRPr lang="es-ES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Hoja1!$G$20</c:f>
              <c:strCache>
                <c:ptCount val="1"/>
                <c:pt idx="0">
                  <c:v>Hombres</c:v>
                </c:pt>
              </c:strCache>
            </c:strRef>
          </c:tx>
          <c:cat>
            <c:numRef>
              <c:f>Hoja1!$F$21:$F$25</c:f>
              <c:numCache>
                <c:formatCode>General</c:formatCode>
                <c:ptCount val="5"/>
                <c:pt idx="0">
                  <c:v>1995.0</c:v>
                </c:pt>
                <c:pt idx="1">
                  <c:v>2000.0</c:v>
                </c:pt>
                <c:pt idx="2">
                  <c:v>2005.0</c:v>
                </c:pt>
                <c:pt idx="3">
                  <c:v>2010.0</c:v>
                </c:pt>
                <c:pt idx="4">
                  <c:v>2014.0</c:v>
                </c:pt>
              </c:numCache>
            </c:numRef>
          </c:cat>
          <c:val>
            <c:numRef>
              <c:f>Hoja1!$J$21:$J$25</c:f>
              <c:numCache>
                <c:formatCode>0.0%</c:formatCode>
                <c:ptCount val="5"/>
                <c:pt idx="0">
                  <c:v>0.677095003685205</c:v>
                </c:pt>
                <c:pt idx="1">
                  <c:v>0.657494627147298</c:v>
                </c:pt>
                <c:pt idx="2">
                  <c:v>0.633781057150339</c:v>
                </c:pt>
                <c:pt idx="3">
                  <c:v>0.622696331922059</c:v>
                </c:pt>
                <c:pt idx="4">
                  <c:v>0.621207469807946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Hoja1!$H$20</c:f>
              <c:strCache>
                <c:ptCount val="1"/>
                <c:pt idx="0">
                  <c:v>Mujeres</c:v>
                </c:pt>
              </c:strCache>
            </c:strRef>
          </c:tx>
          <c:cat>
            <c:numRef>
              <c:f>Hoja1!$F$21:$F$25</c:f>
              <c:numCache>
                <c:formatCode>General</c:formatCode>
                <c:ptCount val="5"/>
                <c:pt idx="0">
                  <c:v>1995.0</c:v>
                </c:pt>
                <c:pt idx="1">
                  <c:v>2000.0</c:v>
                </c:pt>
                <c:pt idx="2">
                  <c:v>2005.0</c:v>
                </c:pt>
                <c:pt idx="3">
                  <c:v>2010.0</c:v>
                </c:pt>
                <c:pt idx="4">
                  <c:v>2014.0</c:v>
                </c:pt>
              </c:numCache>
            </c:numRef>
          </c:cat>
          <c:val>
            <c:numRef>
              <c:f>Hoja1!$K$21:$K$25</c:f>
              <c:numCache>
                <c:formatCode>0.0%</c:formatCode>
                <c:ptCount val="5"/>
                <c:pt idx="0">
                  <c:v>0.322904996314795</c:v>
                </c:pt>
                <c:pt idx="1">
                  <c:v>0.342505372852702</c:v>
                </c:pt>
                <c:pt idx="2">
                  <c:v>0.366218942849661</c:v>
                </c:pt>
                <c:pt idx="3">
                  <c:v>0.377303668077941</c:v>
                </c:pt>
                <c:pt idx="4">
                  <c:v>0.378792530192053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2052216"/>
        <c:axId val="-2122049208"/>
      </c:lineChart>
      <c:catAx>
        <c:axId val="-2122052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2122049208"/>
        <c:crosses val="autoZero"/>
        <c:auto val="1"/>
        <c:lblAlgn val="ctr"/>
        <c:lblOffset val="100"/>
        <c:noMultiLvlLbl val="0"/>
      </c:catAx>
      <c:valAx>
        <c:axId val="-212204920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crossAx val="-212205221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4689AB-1F2D-5E44-8739-EE20893F0550}" type="doc">
      <dgm:prSet loTypeId="urn:microsoft.com/office/officeart/2005/8/layout/radial6" loCatId="" qsTypeId="urn:microsoft.com/office/officeart/2005/8/quickstyle/simple4" qsCatId="simple" csTypeId="urn:microsoft.com/office/officeart/2005/8/colors/accent4_2" csCatId="accent4" phldr="1"/>
      <dgm:spPr/>
      <dgm:t>
        <a:bodyPr/>
        <a:lstStyle/>
        <a:p>
          <a:endParaRPr lang="es-ES"/>
        </a:p>
      </dgm:t>
    </dgm:pt>
    <dgm:pt modelId="{6ADF6AC2-3498-6A4E-9D0A-615EE54AA9AB}">
      <dgm:prSet phldrT="[Texto]" custT="1"/>
      <dgm:spPr/>
      <dgm:t>
        <a:bodyPr/>
        <a:lstStyle/>
        <a:p>
          <a:r>
            <a:rPr lang="es-ES" sz="1900" dirty="0" smtClean="0">
              <a:solidFill>
                <a:srgbClr val="000000"/>
              </a:solidFill>
            </a:rPr>
            <a:t>Cohesión social</a:t>
          </a:r>
          <a:endParaRPr lang="es-ES" sz="1900" dirty="0">
            <a:solidFill>
              <a:srgbClr val="000000"/>
            </a:solidFill>
          </a:endParaRPr>
        </a:p>
      </dgm:t>
    </dgm:pt>
    <dgm:pt modelId="{828EA526-98EB-5140-A03B-CB5C5ADC5E59}" type="parTrans" cxnId="{991EFBE0-DC44-8D4C-AAFC-B1FEFCD1EBF2}">
      <dgm:prSet/>
      <dgm:spPr/>
      <dgm:t>
        <a:bodyPr/>
        <a:lstStyle/>
        <a:p>
          <a:endParaRPr lang="es-ES">
            <a:solidFill>
              <a:srgbClr val="000000"/>
            </a:solidFill>
          </a:endParaRPr>
        </a:p>
      </dgm:t>
    </dgm:pt>
    <dgm:pt modelId="{58C88856-A32C-954A-840F-E8CF266B4115}" type="sibTrans" cxnId="{991EFBE0-DC44-8D4C-AAFC-B1FEFCD1EBF2}">
      <dgm:prSet/>
      <dgm:spPr/>
      <dgm:t>
        <a:bodyPr/>
        <a:lstStyle/>
        <a:p>
          <a:endParaRPr lang="es-ES">
            <a:solidFill>
              <a:srgbClr val="000000"/>
            </a:solidFill>
          </a:endParaRPr>
        </a:p>
      </dgm:t>
    </dgm:pt>
    <dgm:pt modelId="{37883BAC-1E85-0145-A888-4059892863C7}">
      <dgm:prSet phldrT="[Texto]" custT="1"/>
      <dgm:spPr/>
      <dgm:t>
        <a:bodyPr/>
        <a:lstStyle/>
        <a:p>
          <a:r>
            <a:rPr lang="es-ES" sz="1400" dirty="0" smtClean="0">
              <a:solidFill>
                <a:srgbClr val="000000"/>
              </a:solidFill>
            </a:rPr>
            <a:t>Inclusión y ejercicio derechos sociales</a:t>
          </a:r>
          <a:endParaRPr lang="es-ES" sz="1400" dirty="0">
            <a:solidFill>
              <a:srgbClr val="000000"/>
            </a:solidFill>
          </a:endParaRPr>
        </a:p>
      </dgm:t>
    </dgm:pt>
    <dgm:pt modelId="{85213A6B-E215-1445-8DF3-E8C1D62AAB24}" type="parTrans" cxnId="{918DED81-CC63-4245-ABD1-0129744850A1}">
      <dgm:prSet/>
      <dgm:spPr/>
      <dgm:t>
        <a:bodyPr/>
        <a:lstStyle/>
        <a:p>
          <a:endParaRPr lang="es-ES">
            <a:solidFill>
              <a:srgbClr val="000000"/>
            </a:solidFill>
          </a:endParaRPr>
        </a:p>
      </dgm:t>
    </dgm:pt>
    <dgm:pt modelId="{63BD39C9-C5F1-0449-A627-096ABEB6CDE7}" type="sibTrans" cxnId="{918DED81-CC63-4245-ABD1-0129744850A1}">
      <dgm:prSet/>
      <dgm:spPr/>
      <dgm:t>
        <a:bodyPr/>
        <a:lstStyle/>
        <a:p>
          <a:endParaRPr lang="es-ES">
            <a:solidFill>
              <a:srgbClr val="000000"/>
            </a:solidFill>
          </a:endParaRPr>
        </a:p>
      </dgm:t>
    </dgm:pt>
    <dgm:pt modelId="{CED7A177-CC85-E345-878A-2F55DB3A16D6}">
      <dgm:prSet phldrT="[Texto]" custT="1"/>
      <dgm:spPr/>
      <dgm:t>
        <a:bodyPr/>
        <a:lstStyle/>
        <a:p>
          <a:r>
            <a:rPr lang="es-ES" sz="1400" dirty="0" smtClean="0">
              <a:solidFill>
                <a:srgbClr val="000000"/>
              </a:solidFill>
            </a:rPr>
            <a:t>Participación e institucionalidad democrática</a:t>
          </a:r>
          <a:endParaRPr lang="es-ES" sz="1400" dirty="0">
            <a:solidFill>
              <a:srgbClr val="000000"/>
            </a:solidFill>
          </a:endParaRPr>
        </a:p>
      </dgm:t>
    </dgm:pt>
    <dgm:pt modelId="{78795313-47B1-B948-9DCD-744D1CE61B13}" type="parTrans" cxnId="{247A6E82-17F5-254B-8384-A651D387B7F4}">
      <dgm:prSet/>
      <dgm:spPr/>
      <dgm:t>
        <a:bodyPr/>
        <a:lstStyle/>
        <a:p>
          <a:endParaRPr lang="es-ES">
            <a:solidFill>
              <a:srgbClr val="000000"/>
            </a:solidFill>
          </a:endParaRPr>
        </a:p>
      </dgm:t>
    </dgm:pt>
    <dgm:pt modelId="{D170D2D0-DA03-1347-A9CE-A12C28C4518D}" type="sibTrans" cxnId="{247A6E82-17F5-254B-8384-A651D387B7F4}">
      <dgm:prSet/>
      <dgm:spPr/>
      <dgm:t>
        <a:bodyPr/>
        <a:lstStyle/>
        <a:p>
          <a:endParaRPr lang="es-ES">
            <a:solidFill>
              <a:srgbClr val="000000"/>
            </a:solidFill>
          </a:endParaRPr>
        </a:p>
      </dgm:t>
    </dgm:pt>
    <dgm:pt modelId="{F7D8DC11-8EAE-6E4E-B4B3-F5A79A25FC5F}">
      <dgm:prSet phldrT="[Texto]" custT="1"/>
      <dgm:spPr/>
      <dgm:t>
        <a:bodyPr/>
        <a:lstStyle/>
        <a:p>
          <a:r>
            <a:rPr lang="es-ES" sz="1400" dirty="0" smtClean="0">
              <a:solidFill>
                <a:srgbClr val="000000"/>
              </a:solidFill>
            </a:rPr>
            <a:t>Seguridad ciudadana</a:t>
          </a:r>
          <a:endParaRPr lang="es-ES" sz="1400" dirty="0">
            <a:solidFill>
              <a:srgbClr val="000000"/>
            </a:solidFill>
          </a:endParaRPr>
        </a:p>
      </dgm:t>
    </dgm:pt>
    <dgm:pt modelId="{BE93DA8B-FF9E-E04F-87C2-B681F581D982}" type="parTrans" cxnId="{D6D9DF31-6DBE-2F44-B164-E2F187928EEB}">
      <dgm:prSet/>
      <dgm:spPr/>
      <dgm:t>
        <a:bodyPr/>
        <a:lstStyle/>
        <a:p>
          <a:endParaRPr lang="es-ES">
            <a:solidFill>
              <a:srgbClr val="000000"/>
            </a:solidFill>
          </a:endParaRPr>
        </a:p>
      </dgm:t>
    </dgm:pt>
    <dgm:pt modelId="{D43BBBB4-AF9C-E846-AFF2-120B6B3486ED}" type="sibTrans" cxnId="{D6D9DF31-6DBE-2F44-B164-E2F187928EEB}">
      <dgm:prSet/>
      <dgm:spPr/>
      <dgm:t>
        <a:bodyPr/>
        <a:lstStyle/>
        <a:p>
          <a:endParaRPr lang="es-ES">
            <a:solidFill>
              <a:srgbClr val="000000"/>
            </a:solidFill>
          </a:endParaRPr>
        </a:p>
      </dgm:t>
    </dgm:pt>
    <dgm:pt modelId="{F531624A-6AB4-5C40-9A22-DC4DDD266D29}">
      <dgm:prSet phldrT="[Texto]" custT="1"/>
      <dgm:spPr/>
      <dgm:t>
        <a:bodyPr/>
        <a:lstStyle/>
        <a:p>
          <a:r>
            <a:rPr lang="es-ES" sz="1800" dirty="0" smtClean="0">
              <a:solidFill>
                <a:srgbClr val="000000"/>
              </a:solidFill>
            </a:rPr>
            <a:t>Pertenencia y no discriminación</a:t>
          </a:r>
          <a:endParaRPr lang="es-ES" sz="1800" dirty="0">
            <a:solidFill>
              <a:srgbClr val="000000"/>
            </a:solidFill>
          </a:endParaRPr>
        </a:p>
      </dgm:t>
    </dgm:pt>
    <dgm:pt modelId="{7D1B5D52-A104-CB4D-BDD3-06C476597DAD}" type="parTrans" cxnId="{D76A435E-EDD8-8B40-971D-A25273CE5658}">
      <dgm:prSet/>
      <dgm:spPr/>
      <dgm:t>
        <a:bodyPr/>
        <a:lstStyle/>
        <a:p>
          <a:endParaRPr lang="es-ES">
            <a:solidFill>
              <a:srgbClr val="000000"/>
            </a:solidFill>
          </a:endParaRPr>
        </a:p>
      </dgm:t>
    </dgm:pt>
    <dgm:pt modelId="{394C2ADD-A88E-A44C-B9C8-D0A3F943F79F}" type="sibTrans" cxnId="{D76A435E-EDD8-8B40-971D-A25273CE5658}">
      <dgm:prSet/>
      <dgm:spPr/>
      <dgm:t>
        <a:bodyPr/>
        <a:lstStyle/>
        <a:p>
          <a:endParaRPr lang="es-ES">
            <a:solidFill>
              <a:srgbClr val="000000"/>
            </a:solidFill>
          </a:endParaRPr>
        </a:p>
      </dgm:t>
    </dgm:pt>
    <dgm:pt modelId="{5292F335-F9F0-4E41-AFB9-FC1BD55B19F3}" type="pres">
      <dgm:prSet presAssocID="{064689AB-1F2D-5E44-8739-EE20893F05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F6D7718-4049-9143-BE48-7B8B7E167E8A}" type="pres">
      <dgm:prSet presAssocID="{6ADF6AC2-3498-6A4E-9D0A-615EE54AA9AB}" presName="centerShape" presStyleLbl="node0" presStyleIdx="0" presStyleCnt="1"/>
      <dgm:spPr/>
      <dgm:t>
        <a:bodyPr/>
        <a:lstStyle/>
        <a:p>
          <a:endParaRPr lang="es-ES"/>
        </a:p>
      </dgm:t>
    </dgm:pt>
    <dgm:pt modelId="{31E6DEDD-29AC-3C42-B5F7-CD17110B62B7}" type="pres">
      <dgm:prSet presAssocID="{37883BAC-1E85-0145-A888-4059892863C7}" presName="node" presStyleLbl="node1" presStyleIdx="0" presStyleCnt="4" custScaleX="179420" custScaleY="15185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5E48FDC-6310-7E41-ABBF-B0DE017F2A7A}" type="pres">
      <dgm:prSet presAssocID="{37883BAC-1E85-0145-A888-4059892863C7}" presName="dummy" presStyleCnt="0"/>
      <dgm:spPr/>
      <dgm:t>
        <a:bodyPr/>
        <a:lstStyle/>
        <a:p>
          <a:endParaRPr lang="es-ES"/>
        </a:p>
      </dgm:t>
    </dgm:pt>
    <dgm:pt modelId="{83476E68-DF23-7441-A629-A4974DFD1499}" type="pres">
      <dgm:prSet presAssocID="{63BD39C9-C5F1-0449-A627-096ABEB6CDE7}" presName="sibTrans" presStyleLbl="sibTrans2D1" presStyleIdx="0" presStyleCnt="4" custScaleX="90432" custScaleY="81213" custLinFactNeighborX="7188" custLinFactNeighborY="-15196"/>
      <dgm:spPr/>
      <dgm:t>
        <a:bodyPr/>
        <a:lstStyle/>
        <a:p>
          <a:endParaRPr lang="es-ES"/>
        </a:p>
      </dgm:t>
    </dgm:pt>
    <dgm:pt modelId="{A7927EA8-FB40-6F4F-BA9B-76E6A66E5088}" type="pres">
      <dgm:prSet presAssocID="{CED7A177-CC85-E345-878A-2F55DB3A16D6}" presName="node" presStyleLbl="node1" presStyleIdx="1" presStyleCnt="4" custScaleX="202982" custScaleY="119492" custRadScaleRad="11215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88315D3-883C-564C-BAFC-321CB70384A7}" type="pres">
      <dgm:prSet presAssocID="{CED7A177-CC85-E345-878A-2F55DB3A16D6}" presName="dummy" presStyleCnt="0"/>
      <dgm:spPr/>
      <dgm:t>
        <a:bodyPr/>
        <a:lstStyle/>
        <a:p>
          <a:endParaRPr lang="es-ES"/>
        </a:p>
      </dgm:t>
    </dgm:pt>
    <dgm:pt modelId="{5ABD40F1-8F8B-2B47-AE0B-1280086EADEB}" type="pres">
      <dgm:prSet presAssocID="{D170D2D0-DA03-1347-A9CE-A12C28C4518D}" presName="sibTrans" presStyleLbl="sibTrans2D1" presStyleIdx="1" presStyleCnt="4"/>
      <dgm:spPr/>
      <dgm:t>
        <a:bodyPr/>
        <a:lstStyle/>
        <a:p>
          <a:endParaRPr lang="es-ES"/>
        </a:p>
      </dgm:t>
    </dgm:pt>
    <dgm:pt modelId="{D9788F0C-7885-2847-906F-5BB44B34532C}" type="pres">
      <dgm:prSet presAssocID="{F7D8DC11-8EAE-6E4E-B4B3-F5A79A25FC5F}" presName="node" presStyleLbl="node1" presStyleIdx="2" presStyleCnt="4" custScaleX="179420" custScaleY="14926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6CE8BF0-40CB-E54F-9B5D-229552F36D60}" type="pres">
      <dgm:prSet presAssocID="{F7D8DC11-8EAE-6E4E-B4B3-F5A79A25FC5F}" presName="dummy" presStyleCnt="0"/>
      <dgm:spPr/>
      <dgm:t>
        <a:bodyPr/>
        <a:lstStyle/>
        <a:p>
          <a:endParaRPr lang="es-ES"/>
        </a:p>
      </dgm:t>
    </dgm:pt>
    <dgm:pt modelId="{22ED62A3-E955-D54C-9B05-472ED590B37B}" type="pres">
      <dgm:prSet presAssocID="{D43BBBB4-AF9C-E846-AFF2-120B6B3486ED}" presName="sibTrans" presStyleLbl="sibTrans2D1" presStyleIdx="2" presStyleCnt="4"/>
      <dgm:spPr/>
      <dgm:t>
        <a:bodyPr/>
        <a:lstStyle/>
        <a:p>
          <a:endParaRPr lang="es-ES"/>
        </a:p>
      </dgm:t>
    </dgm:pt>
    <dgm:pt modelId="{25381D55-3D4A-124A-B1B2-3CB049D2B3B4}" type="pres">
      <dgm:prSet presAssocID="{F531624A-6AB4-5C40-9A22-DC4DDD266D29}" presName="node" presStyleLbl="node1" presStyleIdx="3" presStyleCnt="4" custScaleX="210544" custScaleY="147270" custRadScaleRad="10935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5BBE938-B5D3-314C-92FE-CB558F91C8DC}" type="pres">
      <dgm:prSet presAssocID="{F531624A-6AB4-5C40-9A22-DC4DDD266D29}" presName="dummy" presStyleCnt="0"/>
      <dgm:spPr/>
      <dgm:t>
        <a:bodyPr/>
        <a:lstStyle/>
        <a:p>
          <a:endParaRPr lang="es-ES"/>
        </a:p>
      </dgm:t>
    </dgm:pt>
    <dgm:pt modelId="{E77D83E5-8A0E-2547-BCF6-F98E4E25AE75}" type="pres">
      <dgm:prSet presAssocID="{394C2ADD-A88E-A44C-B9C8-D0A3F943F79F}" presName="sibTrans" presStyleLbl="sibTrans2D1" presStyleIdx="3" presStyleCnt="4" custScaleX="129937" custScaleY="105508"/>
      <dgm:spPr/>
      <dgm:t>
        <a:bodyPr/>
        <a:lstStyle/>
        <a:p>
          <a:endParaRPr lang="es-ES"/>
        </a:p>
      </dgm:t>
    </dgm:pt>
  </dgm:ptLst>
  <dgm:cxnLst>
    <dgm:cxn modelId="{8F093E48-468C-BC41-8570-5AAE858E1629}" type="presOf" srcId="{D170D2D0-DA03-1347-A9CE-A12C28C4518D}" destId="{5ABD40F1-8F8B-2B47-AE0B-1280086EADEB}" srcOrd="0" destOrd="0" presId="urn:microsoft.com/office/officeart/2005/8/layout/radial6"/>
    <dgm:cxn modelId="{39C8E115-1DF3-E641-BB1E-D14482566647}" type="presOf" srcId="{6ADF6AC2-3498-6A4E-9D0A-615EE54AA9AB}" destId="{8F6D7718-4049-9143-BE48-7B8B7E167E8A}" srcOrd="0" destOrd="0" presId="urn:microsoft.com/office/officeart/2005/8/layout/radial6"/>
    <dgm:cxn modelId="{918DED81-CC63-4245-ABD1-0129744850A1}" srcId="{6ADF6AC2-3498-6A4E-9D0A-615EE54AA9AB}" destId="{37883BAC-1E85-0145-A888-4059892863C7}" srcOrd="0" destOrd="0" parTransId="{85213A6B-E215-1445-8DF3-E8C1D62AAB24}" sibTransId="{63BD39C9-C5F1-0449-A627-096ABEB6CDE7}"/>
    <dgm:cxn modelId="{D6D9DF31-6DBE-2F44-B164-E2F187928EEB}" srcId="{6ADF6AC2-3498-6A4E-9D0A-615EE54AA9AB}" destId="{F7D8DC11-8EAE-6E4E-B4B3-F5A79A25FC5F}" srcOrd="2" destOrd="0" parTransId="{BE93DA8B-FF9E-E04F-87C2-B681F581D982}" sibTransId="{D43BBBB4-AF9C-E846-AFF2-120B6B3486ED}"/>
    <dgm:cxn modelId="{B0E7C87B-17E1-244E-9A11-4B40D9BE3AF1}" type="presOf" srcId="{394C2ADD-A88E-A44C-B9C8-D0A3F943F79F}" destId="{E77D83E5-8A0E-2547-BCF6-F98E4E25AE75}" srcOrd="0" destOrd="0" presId="urn:microsoft.com/office/officeart/2005/8/layout/radial6"/>
    <dgm:cxn modelId="{31C5AC31-8A43-9142-A97F-F0AEB0E7F478}" type="presOf" srcId="{064689AB-1F2D-5E44-8739-EE20893F0550}" destId="{5292F335-F9F0-4E41-AFB9-FC1BD55B19F3}" srcOrd="0" destOrd="0" presId="urn:microsoft.com/office/officeart/2005/8/layout/radial6"/>
    <dgm:cxn modelId="{487B06C6-DB40-BC4B-8966-EFDCE7FFDEB0}" type="presOf" srcId="{F7D8DC11-8EAE-6E4E-B4B3-F5A79A25FC5F}" destId="{D9788F0C-7885-2847-906F-5BB44B34532C}" srcOrd="0" destOrd="0" presId="urn:microsoft.com/office/officeart/2005/8/layout/radial6"/>
    <dgm:cxn modelId="{B6CE5400-4E07-0249-91B9-657B93AACE41}" type="presOf" srcId="{D43BBBB4-AF9C-E846-AFF2-120B6B3486ED}" destId="{22ED62A3-E955-D54C-9B05-472ED590B37B}" srcOrd="0" destOrd="0" presId="urn:microsoft.com/office/officeart/2005/8/layout/radial6"/>
    <dgm:cxn modelId="{12860D53-E78F-EB4A-8EAE-16BAF321CADB}" type="presOf" srcId="{37883BAC-1E85-0145-A888-4059892863C7}" destId="{31E6DEDD-29AC-3C42-B5F7-CD17110B62B7}" srcOrd="0" destOrd="0" presId="urn:microsoft.com/office/officeart/2005/8/layout/radial6"/>
    <dgm:cxn modelId="{247A6E82-17F5-254B-8384-A651D387B7F4}" srcId="{6ADF6AC2-3498-6A4E-9D0A-615EE54AA9AB}" destId="{CED7A177-CC85-E345-878A-2F55DB3A16D6}" srcOrd="1" destOrd="0" parTransId="{78795313-47B1-B948-9DCD-744D1CE61B13}" sibTransId="{D170D2D0-DA03-1347-A9CE-A12C28C4518D}"/>
    <dgm:cxn modelId="{DEB9C902-8638-F04D-AB53-DFAF7D1B39C0}" type="presOf" srcId="{CED7A177-CC85-E345-878A-2F55DB3A16D6}" destId="{A7927EA8-FB40-6F4F-BA9B-76E6A66E5088}" srcOrd="0" destOrd="0" presId="urn:microsoft.com/office/officeart/2005/8/layout/radial6"/>
    <dgm:cxn modelId="{8FCFC403-16F4-814A-86D8-EFDBF333989E}" type="presOf" srcId="{F531624A-6AB4-5C40-9A22-DC4DDD266D29}" destId="{25381D55-3D4A-124A-B1B2-3CB049D2B3B4}" srcOrd="0" destOrd="0" presId="urn:microsoft.com/office/officeart/2005/8/layout/radial6"/>
    <dgm:cxn modelId="{AFCF8E9C-1187-CD43-8B6D-C73F15D4D2AC}" type="presOf" srcId="{63BD39C9-C5F1-0449-A627-096ABEB6CDE7}" destId="{83476E68-DF23-7441-A629-A4974DFD1499}" srcOrd="0" destOrd="0" presId="urn:microsoft.com/office/officeart/2005/8/layout/radial6"/>
    <dgm:cxn modelId="{991EFBE0-DC44-8D4C-AAFC-B1FEFCD1EBF2}" srcId="{064689AB-1F2D-5E44-8739-EE20893F0550}" destId="{6ADF6AC2-3498-6A4E-9D0A-615EE54AA9AB}" srcOrd="0" destOrd="0" parTransId="{828EA526-98EB-5140-A03B-CB5C5ADC5E59}" sibTransId="{58C88856-A32C-954A-840F-E8CF266B4115}"/>
    <dgm:cxn modelId="{D76A435E-EDD8-8B40-971D-A25273CE5658}" srcId="{6ADF6AC2-3498-6A4E-9D0A-615EE54AA9AB}" destId="{F531624A-6AB4-5C40-9A22-DC4DDD266D29}" srcOrd="3" destOrd="0" parTransId="{7D1B5D52-A104-CB4D-BDD3-06C476597DAD}" sibTransId="{394C2ADD-A88E-A44C-B9C8-D0A3F943F79F}"/>
    <dgm:cxn modelId="{FF062221-E86E-A34D-91E7-2A657C41E17F}" type="presParOf" srcId="{5292F335-F9F0-4E41-AFB9-FC1BD55B19F3}" destId="{8F6D7718-4049-9143-BE48-7B8B7E167E8A}" srcOrd="0" destOrd="0" presId="urn:microsoft.com/office/officeart/2005/8/layout/radial6"/>
    <dgm:cxn modelId="{18BC282B-82C4-4842-A025-E05ECC099F92}" type="presParOf" srcId="{5292F335-F9F0-4E41-AFB9-FC1BD55B19F3}" destId="{31E6DEDD-29AC-3C42-B5F7-CD17110B62B7}" srcOrd="1" destOrd="0" presId="urn:microsoft.com/office/officeart/2005/8/layout/radial6"/>
    <dgm:cxn modelId="{A30A48D2-A927-5B40-B695-F4C66E0302A3}" type="presParOf" srcId="{5292F335-F9F0-4E41-AFB9-FC1BD55B19F3}" destId="{05E48FDC-6310-7E41-ABBF-B0DE017F2A7A}" srcOrd="2" destOrd="0" presId="urn:microsoft.com/office/officeart/2005/8/layout/radial6"/>
    <dgm:cxn modelId="{F5F5340C-2661-1A42-91AC-F7E36C25CFEA}" type="presParOf" srcId="{5292F335-F9F0-4E41-AFB9-FC1BD55B19F3}" destId="{83476E68-DF23-7441-A629-A4974DFD1499}" srcOrd="3" destOrd="0" presId="urn:microsoft.com/office/officeart/2005/8/layout/radial6"/>
    <dgm:cxn modelId="{985C4114-C8A0-D34A-9527-399F4236895D}" type="presParOf" srcId="{5292F335-F9F0-4E41-AFB9-FC1BD55B19F3}" destId="{A7927EA8-FB40-6F4F-BA9B-76E6A66E5088}" srcOrd="4" destOrd="0" presId="urn:microsoft.com/office/officeart/2005/8/layout/radial6"/>
    <dgm:cxn modelId="{011EE782-69D1-8046-8727-2BF30DF973AE}" type="presParOf" srcId="{5292F335-F9F0-4E41-AFB9-FC1BD55B19F3}" destId="{288315D3-883C-564C-BAFC-321CB70384A7}" srcOrd="5" destOrd="0" presId="urn:microsoft.com/office/officeart/2005/8/layout/radial6"/>
    <dgm:cxn modelId="{A9084701-E2FA-0543-B1D6-9B83F8BFC1F2}" type="presParOf" srcId="{5292F335-F9F0-4E41-AFB9-FC1BD55B19F3}" destId="{5ABD40F1-8F8B-2B47-AE0B-1280086EADEB}" srcOrd="6" destOrd="0" presId="urn:microsoft.com/office/officeart/2005/8/layout/radial6"/>
    <dgm:cxn modelId="{A1AFA13A-CBDF-044D-991F-5ABD8E566DA9}" type="presParOf" srcId="{5292F335-F9F0-4E41-AFB9-FC1BD55B19F3}" destId="{D9788F0C-7885-2847-906F-5BB44B34532C}" srcOrd="7" destOrd="0" presId="urn:microsoft.com/office/officeart/2005/8/layout/radial6"/>
    <dgm:cxn modelId="{D039CC2B-23EA-8641-B168-85277283A8E8}" type="presParOf" srcId="{5292F335-F9F0-4E41-AFB9-FC1BD55B19F3}" destId="{06CE8BF0-40CB-E54F-9B5D-229552F36D60}" srcOrd="8" destOrd="0" presId="urn:microsoft.com/office/officeart/2005/8/layout/radial6"/>
    <dgm:cxn modelId="{8F5818E2-AA52-DF4F-B8CB-2988194D1C45}" type="presParOf" srcId="{5292F335-F9F0-4E41-AFB9-FC1BD55B19F3}" destId="{22ED62A3-E955-D54C-9B05-472ED590B37B}" srcOrd="9" destOrd="0" presId="urn:microsoft.com/office/officeart/2005/8/layout/radial6"/>
    <dgm:cxn modelId="{56553931-6343-C246-A660-854CA3F41E0B}" type="presParOf" srcId="{5292F335-F9F0-4E41-AFB9-FC1BD55B19F3}" destId="{25381D55-3D4A-124A-B1B2-3CB049D2B3B4}" srcOrd="10" destOrd="0" presId="urn:microsoft.com/office/officeart/2005/8/layout/radial6"/>
    <dgm:cxn modelId="{40F2FBA7-7AE2-9C4E-8B9B-7ED7AA235242}" type="presParOf" srcId="{5292F335-F9F0-4E41-AFB9-FC1BD55B19F3}" destId="{95BBE938-B5D3-314C-92FE-CB558F91C8DC}" srcOrd="11" destOrd="0" presId="urn:microsoft.com/office/officeart/2005/8/layout/radial6"/>
    <dgm:cxn modelId="{7282A633-2A7B-CB4F-BE26-E1F1983F3C36}" type="presParOf" srcId="{5292F335-F9F0-4E41-AFB9-FC1BD55B19F3}" destId="{E77D83E5-8A0E-2547-BCF6-F98E4E25AE75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7D83E5-8A0E-2547-BCF6-F98E4E25AE75}">
      <dsp:nvSpPr>
        <dsp:cNvPr id="0" name=""/>
        <dsp:cNvSpPr/>
      </dsp:nvSpPr>
      <dsp:spPr>
        <a:xfrm>
          <a:off x="1796496" y="417585"/>
          <a:ext cx="4454426" cy="3616965"/>
        </a:xfrm>
        <a:prstGeom prst="blockArc">
          <a:avLst>
            <a:gd name="adj1" fmla="val 10784937"/>
            <a:gd name="adj2" fmla="val 16521933"/>
            <a:gd name="adj3" fmla="val 4634"/>
          </a:avLst>
        </a:prstGeom>
        <a:gradFill rotWithShape="0">
          <a:gsLst>
            <a:gs pos="0">
              <a:schemeClr val="accent4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ED62A3-E955-D54C-9B05-472ED590B37B}">
      <dsp:nvSpPr>
        <dsp:cNvPr id="0" name=""/>
        <dsp:cNvSpPr/>
      </dsp:nvSpPr>
      <dsp:spPr>
        <a:xfrm>
          <a:off x="2309638" y="526669"/>
          <a:ext cx="3428143" cy="3428143"/>
        </a:xfrm>
        <a:prstGeom prst="blockArc">
          <a:avLst>
            <a:gd name="adj1" fmla="val 5078067"/>
            <a:gd name="adj2" fmla="val 10815063"/>
            <a:gd name="adj3" fmla="val 4634"/>
          </a:avLst>
        </a:prstGeom>
        <a:gradFill rotWithShape="0">
          <a:gsLst>
            <a:gs pos="0">
              <a:schemeClr val="accent4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ABD40F1-8F8B-2B47-AE0B-1280086EADEB}">
      <dsp:nvSpPr>
        <dsp:cNvPr id="0" name=""/>
        <dsp:cNvSpPr/>
      </dsp:nvSpPr>
      <dsp:spPr>
        <a:xfrm>
          <a:off x="2669770" y="531753"/>
          <a:ext cx="3428143" cy="3428143"/>
        </a:xfrm>
        <a:prstGeom prst="blockArc">
          <a:avLst>
            <a:gd name="adj1" fmla="val 21574498"/>
            <a:gd name="adj2" fmla="val 5818989"/>
            <a:gd name="adj3" fmla="val 4634"/>
          </a:avLst>
        </a:prstGeom>
        <a:gradFill rotWithShape="0">
          <a:gsLst>
            <a:gs pos="0">
              <a:schemeClr val="accent4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476E68-DF23-7441-A629-A4974DFD1499}">
      <dsp:nvSpPr>
        <dsp:cNvPr id="0" name=""/>
        <dsp:cNvSpPr/>
      </dsp:nvSpPr>
      <dsp:spPr>
        <a:xfrm>
          <a:off x="3080188" y="307994"/>
          <a:ext cx="3100138" cy="2784097"/>
        </a:xfrm>
        <a:prstGeom prst="blockArc">
          <a:avLst>
            <a:gd name="adj1" fmla="val 15781011"/>
            <a:gd name="adj2" fmla="val 25502"/>
            <a:gd name="adj3" fmla="val 4634"/>
          </a:avLst>
        </a:prstGeom>
        <a:gradFill rotWithShape="0">
          <a:gsLst>
            <a:gs pos="0">
              <a:schemeClr val="accent4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F6D7718-4049-9143-BE48-7B8B7E167E8A}">
      <dsp:nvSpPr>
        <dsp:cNvPr id="0" name=""/>
        <dsp:cNvSpPr/>
      </dsp:nvSpPr>
      <dsp:spPr>
        <a:xfrm>
          <a:off x="3392262" y="1445388"/>
          <a:ext cx="1576030" cy="1576030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>
              <a:solidFill>
                <a:srgbClr val="000000"/>
              </a:solidFill>
            </a:rPr>
            <a:t>Cohesión social</a:t>
          </a:r>
          <a:endParaRPr lang="es-ES" sz="1900" kern="1200" dirty="0">
            <a:solidFill>
              <a:srgbClr val="000000"/>
            </a:solidFill>
          </a:endParaRPr>
        </a:p>
      </dsp:txBody>
      <dsp:txXfrm>
        <a:off x="3623066" y="1676192"/>
        <a:ext cx="1114422" cy="1114422"/>
      </dsp:txXfrm>
    </dsp:sp>
    <dsp:sp modelId="{31E6DEDD-29AC-3C42-B5F7-CD17110B62B7}">
      <dsp:nvSpPr>
        <dsp:cNvPr id="0" name=""/>
        <dsp:cNvSpPr/>
      </dsp:nvSpPr>
      <dsp:spPr>
        <a:xfrm>
          <a:off x="3190578" y="-278594"/>
          <a:ext cx="1979400" cy="1675286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rgbClr val="000000"/>
              </a:solidFill>
            </a:rPr>
            <a:t>Inclusión y ejercicio derechos sociales</a:t>
          </a:r>
          <a:endParaRPr lang="es-ES" sz="1400" kern="1200" dirty="0">
            <a:solidFill>
              <a:srgbClr val="000000"/>
            </a:solidFill>
          </a:endParaRPr>
        </a:p>
      </dsp:txBody>
      <dsp:txXfrm>
        <a:off x="3480454" y="-33254"/>
        <a:ext cx="1399648" cy="1184606"/>
      </dsp:txXfrm>
    </dsp:sp>
    <dsp:sp modelId="{A7927EA8-FB40-6F4F-BA9B-76E6A66E5088}">
      <dsp:nvSpPr>
        <dsp:cNvPr id="0" name=""/>
        <dsp:cNvSpPr/>
      </dsp:nvSpPr>
      <dsp:spPr>
        <a:xfrm>
          <a:off x="4938481" y="1574273"/>
          <a:ext cx="2239341" cy="1318261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rgbClr val="000000"/>
              </a:solidFill>
            </a:rPr>
            <a:t>Participación e institucionalidad democrática</a:t>
          </a:r>
          <a:endParaRPr lang="es-ES" sz="1400" kern="1200" dirty="0">
            <a:solidFill>
              <a:srgbClr val="000000"/>
            </a:solidFill>
          </a:endParaRPr>
        </a:p>
      </dsp:txBody>
      <dsp:txXfrm>
        <a:off x="5266425" y="1767328"/>
        <a:ext cx="1583453" cy="932151"/>
      </dsp:txXfrm>
    </dsp:sp>
    <dsp:sp modelId="{D9788F0C-7885-2847-906F-5BB44B34532C}">
      <dsp:nvSpPr>
        <dsp:cNvPr id="0" name=""/>
        <dsp:cNvSpPr/>
      </dsp:nvSpPr>
      <dsp:spPr>
        <a:xfrm>
          <a:off x="3190578" y="3084403"/>
          <a:ext cx="1979400" cy="164671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rgbClr val="000000"/>
              </a:solidFill>
            </a:rPr>
            <a:t>Seguridad ciudadana</a:t>
          </a:r>
          <a:endParaRPr lang="es-ES" sz="1400" kern="1200" dirty="0">
            <a:solidFill>
              <a:srgbClr val="000000"/>
            </a:solidFill>
          </a:endParaRPr>
        </a:p>
      </dsp:txBody>
      <dsp:txXfrm>
        <a:off x="3480454" y="3325558"/>
        <a:ext cx="1399648" cy="1164402"/>
      </dsp:txXfrm>
    </dsp:sp>
    <dsp:sp modelId="{25381D55-3D4A-124A-B1B2-3CB049D2B3B4}">
      <dsp:nvSpPr>
        <dsp:cNvPr id="0" name=""/>
        <dsp:cNvSpPr/>
      </dsp:nvSpPr>
      <dsp:spPr>
        <a:xfrm>
          <a:off x="1187987" y="1421047"/>
          <a:ext cx="2322767" cy="162471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rgbClr val="000000"/>
              </a:solidFill>
            </a:rPr>
            <a:t>Pertenencia y no discriminación</a:t>
          </a:r>
          <a:endParaRPr lang="es-ES" sz="1800" kern="1200" dirty="0">
            <a:solidFill>
              <a:srgbClr val="000000"/>
            </a:solidFill>
          </a:endParaRPr>
        </a:p>
      </dsp:txBody>
      <dsp:txXfrm>
        <a:off x="1528148" y="1658981"/>
        <a:ext cx="1642445" cy="11488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C512-A9CC-9349-BC34-655993399C81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4A7B-46E8-8049-8AD3-42C0153BACF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6651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C512-A9CC-9349-BC34-655993399C81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4A7B-46E8-8049-8AD3-42C0153BACF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15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C512-A9CC-9349-BC34-655993399C81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4A7B-46E8-8049-8AD3-42C0153BACF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7918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C512-A9CC-9349-BC34-655993399C81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4A7B-46E8-8049-8AD3-42C0153BACF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6754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C512-A9CC-9349-BC34-655993399C81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4A7B-46E8-8049-8AD3-42C0153BACF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8188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C512-A9CC-9349-BC34-655993399C81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4A7B-46E8-8049-8AD3-42C0153BACF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501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C512-A9CC-9349-BC34-655993399C81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4A7B-46E8-8049-8AD3-42C0153BACF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8666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C512-A9CC-9349-BC34-655993399C81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4A7B-46E8-8049-8AD3-42C0153BACF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1503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C512-A9CC-9349-BC34-655993399C81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4A7B-46E8-8049-8AD3-42C0153BACF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4784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C512-A9CC-9349-BC34-655993399C81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4A7B-46E8-8049-8AD3-42C0153BACF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32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C512-A9CC-9349-BC34-655993399C81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4A7B-46E8-8049-8AD3-42C0153BACF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779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2C512-A9CC-9349-BC34-655993399C81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04A7B-46E8-8049-8AD3-42C0153BACF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6315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Relationship Id="rId3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rgomezhermosillo.or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Medidas de Igualdad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/>
              <a:t>Curso de Alta Formación </a:t>
            </a:r>
          </a:p>
          <a:p>
            <a:r>
              <a:rPr lang="es-ES" dirty="0" smtClean="0"/>
              <a:t>CONAPRED</a:t>
            </a:r>
          </a:p>
          <a:p>
            <a:r>
              <a:rPr lang="es-ES" dirty="0" smtClean="0"/>
              <a:t>Septiembre 30, 2014</a:t>
            </a:r>
          </a:p>
          <a:p>
            <a:r>
              <a:rPr lang="es-ES" dirty="0" smtClean="0"/>
              <a:t>Rogelio Gómez Hermosillo M.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49045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6783" y="51019"/>
            <a:ext cx="8645383" cy="1143000"/>
          </a:xfrm>
        </p:spPr>
        <p:txBody>
          <a:bodyPr>
            <a:noAutofit/>
          </a:bodyPr>
          <a:lstStyle/>
          <a:p>
            <a:r>
              <a:rPr lang="es-ES" sz="3200" dirty="0" smtClean="0"/>
              <a:t>Y sustentar bien las interpretaciones: 82% de jóvenes que no estudian ni trabajan son mujeres </a:t>
            </a:r>
            <a:endParaRPr lang="es-ES" sz="32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173" y="1549195"/>
            <a:ext cx="6124143" cy="339996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adroTexto 4"/>
          <p:cNvSpPr txBox="1"/>
          <p:nvPr/>
        </p:nvSpPr>
        <p:spPr>
          <a:xfrm>
            <a:off x="1186173" y="1179863"/>
            <a:ext cx="7333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Jóvenes que no estudian y no trabajan, por grupo de edad y sexo, 2005 </a:t>
            </a:r>
            <a:endParaRPr lang="es-ES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800081" y="6229350"/>
            <a:ext cx="73894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Fuente: Elaboración propia con base en Encuesta Nacional de Juventud, 2005 y Conteo de Población  2005</a:t>
            </a:r>
            <a:endParaRPr lang="es-ES" sz="14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048" y="4796116"/>
            <a:ext cx="685800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548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dirty="0" smtClean="0"/>
              <a:t>La condición de baja tasa de participación laboral afecta a las mujeres (no sólo jóvenes)</a:t>
            </a:r>
            <a:endParaRPr lang="es-ES" sz="3200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6980645"/>
              </p:ext>
            </p:extLst>
          </p:nvPr>
        </p:nvGraphicFramePr>
        <p:xfrm>
          <a:off x="280804" y="1188303"/>
          <a:ext cx="5434473" cy="2816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1381194"/>
              </p:ext>
            </p:extLst>
          </p:nvPr>
        </p:nvGraphicFramePr>
        <p:xfrm>
          <a:off x="3898382" y="3563514"/>
          <a:ext cx="5245617" cy="335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73306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Medidas de Igualdad – Tres ejemplos vigentes en México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Programa de transferencias monetarias para hogares en condición de pobreza vinculado a la permanencia escolar: Progresa – Oportunidades – Prospera </a:t>
            </a:r>
          </a:p>
          <a:p>
            <a:r>
              <a:rPr lang="es-ES" sz="2800" dirty="0"/>
              <a:t>E</a:t>
            </a:r>
            <a:r>
              <a:rPr lang="es-ES" sz="2800" dirty="0" smtClean="0"/>
              <a:t>stancias infantiles para mujeres trabajadoras: IMSS – ISSSTE - SEDESOL </a:t>
            </a:r>
          </a:p>
          <a:p>
            <a:r>
              <a:rPr lang="es-ES" sz="2800" dirty="0" smtClean="0"/>
              <a:t>Cuotas de género en los puestos de representación: 20% - 30% - 50% 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430346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Características de las Políticas de Igualdad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Enfoque de derechos</a:t>
            </a:r>
          </a:p>
          <a:p>
            <a:r>
              <a:rPr lang="es-ES" sz="2800" dirty="0" smtClean="0"/>
              <a:t>Progresividad</a:t>
            </a:r>
          </a:p>
          <a:p>
            <a:r>
              <a:rPr lang="es-ES" sz="2800" dirty="0" smtClean="0"/>
              <a:t>Transparencia</a:t>
            </a:r>
          </a:p>
          <a:p>
            <a:r>
              <a:rPr lang="es-ES" sz="2800" dirty="0" smtClean="0"/>
              <a:t>Rendición de cuentas (medición y evaluación)</a:t>
            </a:r>
          </a:p>
          <a:p>
            <a:r>
              <a:rPr lang="es-ES" sz="2800" dirty="0" smtClean="0"/>
              <a:t>Interinstitucionales – Intersectoriales – Intergubernamentales (tres órdenes de gobierno) </a:t>
            </a:r>
          </a:p>
          <a:p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252011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Programa Nacional de Igualdad y No Discriminación 2014 - 2018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870674"/>
            <a:ext cx="8229600" cy="42554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Objetivo 3. </a:t>
            </a:r>
          </a:p>
          <a:p>
            <a:pPr marL="0" indent="0">
              <a:buNone/>
            </a:pPr>
            <a:r>
              <a:rPr lang="es-ES" dirty="0" smtClean="0"/>
              <a:t>Garantizar medidas progresivas tendientes a cerrar brechas de desigualdad que afectan a la población discriminada en el disfrute de derechos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2290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000" dirty="0" smtClean="0"/>
              <a:t>Programa Nacional de Igualdad y No Discriminación 2014 – 2018 – </a:t>
            </a:r>
            <a:br>
              <a:rPr lang="es-ES" sz="4000" dirty="0" smtClean="0"/>
            </a:br>
            <a:r>
              <a:rPr lang="es-ES" dirty="0" smtClean="0"/>
              <a:t>Estrategias (Objetivo 3)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870674"/>
            <a:ext cx="8229600" cy="498732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sz="2400" dirty="0" smtClean="0"/>
              <a:t>3.1. Ejecutar medidas para reducir la desigualdad en el goce del </a:t>
            </a:r>
            <a:r>
              <a:rPr lang="es-ES" sz="2400" b="1" dirty="0" smtClean="0"/>
              <a:t>derecho a la educación </a:t>
            </a:r>
            <a:r>
              <a:rPr lang="es-ES" sz="2400" dirty="0" smtClean="0"/>
              <a:t>de personas y grupos discriminados</a:t>
            </a:r>
          </a:p>
          <a:p>
            <a:pPr marL="0" indent="0">
              <a:buNone/>
            </a:pPr>
            <a:r>
              <a:rPr lang="es-ES" sz="2400" dirty="0" smtClean="0"/>
              <a:t>3.2. Ejecutar medidas para reducir la desigualdad en el goce del </a:t>
            </a:r>
            <a:r>
              <a:rPr lang="es-ES" sz="2400" b="1" dirty="0" smtClean="0"/>
              <a:t>derecho a la salud </a:t>
            </a:r>
            <a:r>
              <a:rPr lang="es-ES" sz="2400" dirty="0" smtClean="0"/>
              <a:t>de personas y grupos discriminados</a:t>
            </a:r>
          </a:p>
          <a:p>
            <a:pPr marL="0" indent="0">
              <a:buNone/>
            </a:pPr>
            <a:r>
              <a:rPr lang="es-ES" sz="2400" dirty="0" smtClean="0"/>
              <a:t>3.3. Ejecutar medidas para reducir la desigualdad en el goce del </a:t>
            </a:r>
            <a:r>
              <a:rPr lang="es-ES" sz="2400" b="1" dirty="0" smtClean="0"/>
              <a:t>derecho a la seguridad social </a:t>
            </a:r>
            <a:r>
              <a:rPr lang="es-ES" sz="2400" dirty="0" smtClean="0"/>
              <a:t>de personas y grupos discriminados</a:t>
            </a:r>
          </a:p>
          <a:p>
            <a:pPr marL="0" indent="0">
              <a:buNone/>
            </a:pPr>
            <a:r>
              <a:rPr lang="es-ES" sz="2400" dirty="0" smtClean="0"/>
              <a:t>3.4. Ejecutar medidas para reducir la desigualdad en el goce de </a:t>
            </a:r>
            <a:r>
              <a:rPr lang="es-ES" sz="2400" b="1" dirty="0" smtClean="0"/>
              <a:t>derechos económicos</a:t>
            </a:r>
            <a:r>
              <a:rPr lang="es-ES" sz="2400" dirty="0" smtClean="0"/>
              <a:t> de personas y grupos discriminados </a:t>
            </a:r>
          </a:p>
          <a:p>
            <a:pPr marL="0" indent="0">
              <a:buNone/>
            </a:pPr>
            <a:r>
              <a:rPr lang="es-ES" sz="2400" dirty="0" smtClean="0"/>
              <a:t>3.5. Ejecutar medidas para reducir la desigualdad en el goce de </a:t>
            </a:r>
            <a:r>
              <a:rPr lang="es-ES" sz="2400" b="1" dirty="0" smtClean="0"/>
              <a:t>derechos civiles </a:t>
            </a:r>
            <a:r>
              <a:rPr lang="es-ES" sz="2400" dirty="0" smtClean="0"/>
              <a:t>de personas y grupos discriminados </a:t>
            </a:r>
          </a:p>
          <a:p>
            <a:pPr marL="0" indent="0">
              <a:buNone/>
            </a:pPr>
            <a:r>
              <a:rPr lang="es-ES" sz="2400" dirty="0" smtClean="0"/>
              <a:t>3.6. Ejecutar medidas para reducir la desigualdad en el goce de </a:t>
            </a:r>
            <a:r>
              <a:rPr lang="es-ES" sz="2400" b="1" dirty="0" smtClean="0"/>
              <a:t>derechos políticos </a:t>
            </a:r>
            <a:r>
              <a:rPr lang="es-ES" sz="2400" dirty="0" smtClean="0"/>
              <a:t>de personas y grupos discriminados </a:t>
            </a:r>
          </a:p>
          <a:p>
            <a:pPr marL="0" indent="0">
              <a:buNone/>
            </a:pPr>
            <a:r>
              <a:rPr lang="es-ES" sz="2400" dirty="0" smtClean="0"/>
              <a:t>3.7. Ejecutar </a:t>
            </a:r>
            <a:r>
              <a:rPr lang="es-ES" sz="2400" b="1" dirty="0" smtClean="0"/>
              <a:t>otras medidas de igualdad </a:t>
            </a:r>
            <a:r>
              <a:rPr lang="es-ES" sz="2400" dirty="0" smtClean="0"/>
              <a:t>a favor de personas y grupos discriminados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490033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Un paso necesario: Visibilizar - Medir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2400" dirty="0" smtClean="0"/>
              <a:t>Objetivo 4. Fortalecer el </a:t>
            </a:r>
            <a:r>
              <a:rPr lang="es-ES" sz="2400" b="1" dirty="0" smtClean="0"/>
              <a:t>conocimiento de la situación</a:t>
            </a:r>
            <a:r>
              <a:rPr lang="es-ES" sz="2400" dirty="0" smtClean="0"/>
              <a:t> de discriminación en el país para incidir en su reducción </a:t>
            </a:r>
          </a:p>
          <a:p>
            <a:pPr marL="0" indent="0">
              <a:buNone/>
            </a:pPr>
            <a:r>
              <a:rPr lang="es-ES" sz="2400" dirty="0" smtClean="0"/>
              <a:t>Estrategias:</a:t>
            </a:r>
          </a:p>
          <a:p>
            <a:pPr marL="0" indent="0">
              <a:buNone/>
            </a:pPr>
            <a:r>
              <a:rPr lang="es-ES" sz="2400" dirty="0" smtClean="0"/>
              <a:t>4.1. Generar y ampliar </a:t>
            </a:r>
            <a:r>
              <a:rPr lang="es-ES" sz="2400" b="1" dirty="0" smtClean="0"/>
              <a:t>información estadística </a:t>
            </a:r>
            <a:r>
              <a:rPr lang="es-ES" sz="2400" dirty="0" smtClean="0"/>
              <a:t>desagregada y periódica de todos los grupos de población para combatir la desigualdad de trato</a:t>
            </a:r>
          </a:p>
          <a:p>
            <a:pPr marL="0" indent="0">
              <a:buNone/>
            </a:pPr>
            <a:r>
              <a:rPr lang="es-ES" sz="2400" dirty="0" smtClean="0"/>
              <a:t>4.2. Desarrollar </a:t>
            </a:r>
            <a:r>
              <a:rPr lang="es-ES" sz="2400" b="1" dirty="0" smtClean="0"/>
              <a:t>padrones y registros administrativos </a:t>
            </a:r>
            <a:r>
              <a:rPr lang="es-ES" sz="2400" dirty="0" smtClean="0"/>
              <a:t>desagregados de usuarios de programas y servicios públicos</a:t>
            </a:r>
          </a:p>
          <a:p>
            <a:pPr marL="0" indent="0">
              <a:buNone/>
            </a:pPr>
            <a:r>
              <a:rPr lang="es-ES" sz="2400" dirty="0" smtClean="0"/>
              <a:t>4.3. Establecer un sistema de </a:t>
            </a:r>
            <a:r>
              <a:rPr lang="es-ES" sz="2400" b="1" dirty="0" smtClean="0"/>
              <a:t>monitoreo de las medidas de inclusión, nivelación y acciones afirmativas </a:t>
            </a:r>
            <a:r>
              <a:rPr lang="es-ES" sz="2400" dirty="0" smtClean="0"/>
              <a:t>en la APF</a:t>
            </a:r>
          </a:p>
          <a:p>
            <a:pPr marL="0" indent="0">
              <a:buNone/>
            </a:pPr>
            <a:r>
              <a:rPr lang="es-ES" sz="2400" dirty="0" smtClean="0"/>
              <a:t>4.4. Impulsar la dimensión de igualdad de trato y de oportunidades en las </a:t>
            </a:r>
            <a:r>
              <a:rPr lang="es-ES" sz="2400" b="1" dirty="0" smtClean="0"/>
              <a:t>evaluaciones</a:t>
            </a:r>
            <a:r>
              <a:rPr lang="es-ES" sz="2400" dirty="0" smtClean="0"/>
              <a:t> de programas sociales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8623600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ES" sz="3600" dirty="0" smtClean="0"/>
              <a:t>Una propuesta: </a:t>
            </a:r>
            <a:br>
              <a:rPr lang="es-ES" sz="3600" dirty="0" smtClean="0"/>
            </a:br>
            <a:r>
              <a:rPr lang="es-ES" sz="3600" dirty="0" smtClean="0"/>
              <a:t>Tablero de Cohesión Social para México</a:t>
            </a:r>
            <a:endParaRPr lang="es-ES" sz="3600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6160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414871"/>
            <a:ext cx="7543800" cy="804333"/>
          </a:xfrm>
        </p:spPr>
        <p:txBody>
          <a:bodyPr>
            <a:normAutofit fontScale="90000"/>
          </a:bodyPr>
          <a:lstStyle/>
          <a:p>
            <a:r>
              <a:rPr lang="es-ES" dirty="0"/>
              <a:t>C</a:t>
            </a:r>
            <a:r>
              <a:rPr lang="es-ES" sz="4400" dirty="0" smtClean="0"/>
              <a:t>ohesión social y las medidas contra la desigualdad </a:t>
            </a:r>
            <a:endParaRPr lang="es-ES" sz="4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62000" y="1821291"/>
            <a:ext cx="7543800" cy="4495800"/>
          </a:xfrm>
        </p:spPr>
        <p:txBody>
          <a:bodyPr>
            <a:normAutofit fontScale="85000" lnSpcReduction="10000"/>
          </a:bodyPr>
          <a:lstStyle/>
          <a:p>
            <a:r>
              <a:rPr lang="es-ES" dirty="0" smtClean="0"/>
              <a:t>Concepto de uso reciente en políticas públicas.</a:t>
            </a:r>
          </a:p>
          <a:p>
            <a:r>
              <a:rPr lang="es-ES" dirty="0" smtClean="0"/>
              <a:t>Surge en la Unión Europea para medir y enfrentar las </a:t>
            </a:r>
            <a:r>
              <a:rPr lang="es-ES" b="1" i="1" dirty="0" smtClean="0"/>
              <a:t>brechas</a:t>
            </a:r>
            <a:r>
              <a:rPr lang="es-ES" dirty="0" smtClean="0"/>
              <a:t> de desigualdad al interior y entre los países miembros </a:t>
            </a:r>
          </a:p>
          <a:p>
            <a:r>
              <a:rPr lang="es-ES" dirty="0" smtClean="0"/>
              <a:t>En América Latina, se retoma con un enfoque más integrado (brechas + instituciones + percepciones)</a:t>
            </a:r>
          </a:p>
          <a:p>
            <a:r>
              <a:rPr lang="es-ES" dirty="0" smtClean="0"/>
              <a:t>El BID general un primer índice para 17 países de AL/C en 2004</a:t>
            </a:r>
          </a:p>
          <a:p>
            <a:r>
              <a:rPr lang="es-ES" dirty="0" smtClean="0"/>
              <a:t>CEPAL desarrolla marco conceptual, dimensiones, componentes y variables para una medición más robusta y comprehensiva (2007-2009)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831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26532" y="16933"/>
            <a:ext cx="806026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latin typeface="+mj-lt"/>
              </a:rPr>
              <a:t>Indicadores de cohesión social Unión Europea </a:t>
            </a:r>
            <a:endParaRPr lang="es-ES" sz="3200" dirty="0">
              <a:latin typeface="+mj-lt"/>
            </a:endParaRPr>
          </a:p>
        </p:txBody>
      </p:sp>
      <p:graphicFrame>
        <p:nvGraphicFramePr>
          <p:cNvPr id="15" name="Marcador de contenido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2662447"/>
              </p:ext>
            </p:extLst>
          </p:nvPr>
        </p:nvGraphicFramePr>
        <p:xfrm>
          <a:off x="626532" y="942931"/>
          <a:ext cx="7840134" cy="5669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3378"/>
                <a:gridCol w="2613378"/>
                <a:gridCol w="2613378"/>
              </a:tblGrid>
              <a:tr h="290557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Ingreso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Empleo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Educación</a:t>
                      </a:r>
                      <a:endParaRPr lang="es-ES" sz="1600" dirty="0"/>
                    </a:p>
                  </a:txBody>
                  <a:tcPr/>
                </a:tc>
              </a:tr>
              <a:tr h="290557">
                <a:tc>
                  <a:txBody>
                    <a:bodyPr/>
                    <a:lstStyle/>
                    <a:p>
                      <a:r>
                        <a:rPr lang="es-ES" sz="1600" b="1" i="1" dirty="0" smtClean="0"/>
                        <a:t>Primarios</a:t>
                      </a:r>
                      <a:endParaRPr lang="es-ES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b="1" i="1" dirty="0" smtClean="0"/>
                        <a:t>Primarios</a:t>
                      </a:r>
                      <a:endParaRPr lang="es-ES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b="1" i="1" dirty="0" smtClean="0"/>
                        <a:t>Primarios</a:t>
                      </a:r>
                      <a:endParaRPr lang="es-ES" sz="1600" b="1" i="1" dirty="0"/>
                    </a:p>
                  </a:txBody>
                  <a:tcPr/>
                </a:tc>
              </a:tr>
              <a:tr h="2772400"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es-ES" sz="1600" dirty="0">
                          <a:effectLst/>
                          <a:latin typeface="Cambria"/>
                          <a:ea typeface="ＭＳ 明朝"/>
                          <a:cs typeface="Cambria"/>
                        </a:rPr>
                        <a:t>Ingreso bajo después de transferencias </a:t>
                      </a:r>
                      <a:endParaRPr lang="es-ES" sz="1600" dirty="0" smtClean="0">
                        <a:effectLst/>
                        <a:latin typeface="Cambria"/>
                        <a:ea typeface="ＭＳ 明朝"/>
                        <a:cs typeface="Cambria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effectLst/>
                          <a:latin typeface="Cambria"/>
                          <a:ea typeface="ＭＳ 明朝"/>
                          <a:cs typeface="Cambria"/>
                        </a:rPr>
                        <a:t>Distribución de ingreso (Q1 – Q5)</a:t>
                      </a:r>
                      <a:endParaRPr lang="es-ES_tradnl" sz="1600" dirty="0" smtClean="0">
                        <a:effectLst/>
                        <a:latin typeface="Cambria"/>
                        <a:ea typeface="ＭＳ 明朝"/>
                        <a:cs typeface="Cambria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effectLst/>
                          <a:latin typeface="Cambria"/>
                          <a:ea typeface="ＭＳ 明朝"/>
                          <a:cs typeface="Cambria"/>
                        </a:rPr>
                        <a:t>Persistencia de ingreso bajo</a:t>
                      </a:r>
                      <a:endParaRPr lang="es-ES_tradnl" sz="1600" dirty="0" smtClean="0">
                        <a:effectLst/>
                        <a:latin typeface="Cambria"/>
                        <a:ea typeface="ＭＳ 明朝"/>
                        <a:cs typeface="Cambria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effectLst/>
                          <a:latin typeface="Cambria"/>
                          <a:ea typeface="ＭＳ 明朝"/>
                          <a:cs typeface="Cambria"/>
                        </a:rPr>
                        <a:t>Brecha de ingreso entre hogares pobres y mediana del ingreso</a:t>
                      </a:r>
                      <a:endParaRPr lang="es-ES_tradnl" sz="1600" dirty="0" smtClean="0">
                        <a:effectLst/>
                        <a:latin typeface="Cambria"/>
                        <a:ea typeface="ＭＳ 明朝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es-E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Tasa de desempleo de larga </a:t>
                      </a:r>
                      <a:r>
                        <a:rPr lang="es-E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duración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Cohesión regional – Dispersión de las tasas regionales de desempleo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Niños y adultos que viven en hogares en que ninguno de los miembros trabaja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Brecha de empleo de los inmigrantes</a:t>
                      </a:r>
                      <a:endParaRPr lang="es-ES_tradnl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Personas 15-24 que no culminaron</a:t>
                      </a:r>
                      <a:r>
                        <a:rPr lang="es-ES" sz="1600" baseline="0" dirty="0" smtClean="0"/>
                        <a:t> ciclo educativo y no reciben capacitación </a:t>
                      </a:r>
                    </a:p>
                    <a:p>
                      <a:r>
                        <a:rPr lang="es-ES" sz="1600" baseline="0" dirty="0" smtClean="0"/>
                        <a:t>Estudiantes de 15 años de edad con bajo rendimiento en exámenes de lectura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/>
                          <a:ea typeface="ＭＳ 明朝"/>
                          <a:cs typeface="Times New Roman"/>
                        </a:rPr>
                        <a:t>Secundarios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/>
                        <a:t>Personas con bajos niveles educativos</a:t>
                      </a:r>
                    </a:p>
                  </a:txBody>
                  <a:tcPr/>
                </a:tc>
              </a:tr>
              <a:tr h="290557"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es-ES_tradnl" sz="1600" b="1" i="1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Secundarios</a:t>
                      </a:r>
                      <a:endParaRPr lang="es-ES_tradnl" sz="1600" b="1" i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6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/>
                          <a:ea typeface="ＭＳ 明朝"/>
                          <a:cs typeface="Times New Roman"/>
                        </a:rPr>
                        <a:t>Secundarios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mbria"/>
                          <a:ea typeface="ＭＳ 明朝"/>
                          <a:cs typeface="Times New Roman"/>
                        </a:rPr>
                        <a:t>Salud</a:t>
                      </a:r>
                      <a:endParaRPr kumimoji="0" lang="es-ES_tradnl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1537531"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es-ES" sz="14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Dispersión de ingreso </a:t>
                      </a:r>
                      <a:r>
                        <a:rPr lang="es-ES" sz="14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bajo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Coeficiente de </a:t>
                      </a:r>
                      <a:r>
                        <a:rPr lang="es-ES" sz="1400" dirty="0" err="1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Gini</a:t>
                      </a:r>
                      <a:endParaRPr lang="es-ES" sz="1400" dirty="0" smtClean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Población con ingreso bajo antes de transferencias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Trabajadores en riesgo de pobreza</a:t>
                      </a:r>
                      <a:endParaRPr lang="es-ES_tradnl" sz="1400" dirty="0" smtClean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es-E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Proporción de los desempleos de larga </a:t>
                      </a:r>
                      <a:r>
                        <a:rPr lang="es-E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duración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Tasas de desempleo de muy larga duración</a:t>
                      </a:r>
                      <a:endParaRPr lang="es-ES_tradnl" sz="1600" dirty="0" smtClean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Esperanza de vida al nacer</a:t>
                      </a:r>
                      <a:endParaRPr lang="es-E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8618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Contenido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529310"/>
            <a:ext cx="8229600" cy="4596854"/>
          </a:xfrm>
        </p:spPr>
        <p:txBody>
          <a:bodyPr/>
          <a:lstStyle/>
          <a:p>
            <a:r>
              <a:rPr lang="es-ES" dirty="0"/>
              <a:t>M</a:t>
            </a:r>
            <a:r>
              <a:rPr lang="es-ES" dirty="0" smtClean="0"/>
              <a:t>edidas </a:t>
            </a:r>
            <a:r>
              <a:rPr lang="es-ES" dirty="0" smtClean="0"/>
              <a:t>de la desigualdad (medición)</a:t>
            </a:r>
          </a:p>
          <a:p>
            <a:r>
              <a:rPr lang="es-ES" dirty="0"/>
              <a:t>E</a:t>
            </a:r>
            <a:r>
              <a:rPr lang="es-ES" dirty="0" smtClean="0"/>
              <a:t>jemplos de políticas de igualdad </a:t>
            </a:r>
          </a:p>
          <a:p>
            <a:r>
              <a:rPr lang="es-ES" dirty="0" smtClean="0"/>
              <a:t>Objetivos y estrategias del Programa Nacional de Igualdad y No Discriminación 2014-2018</a:t>
            </a:r>
          </a:p>
          <a:p>
            <a:r>
              <a:rPr lang="es-ES" dirty="0" smtClean="0"/>
              <a:t>Una enfoque para la medición de la desigualdad para México: Tablero de cohesión social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275128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728135" y="4583"/>
            <a:ext cx="78909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latin typeface="+mj-lt"/>
              </a:rPr>
              <a:t>Índice de Cohesión Social propuesto por el BID  </a:t>
            </a:r>
            <a:r>
              <a:rPr lang="es-ES" sz="2400" b="1" dirty="0" smtClean="0">
                <a:latin typeface="+mj-lt"/>
              </a:rPr>
              <a:t>(2004)</a:t>
            </a:r>
            <a:endParaRPr lang="es-ES" sz="2400" b="1" dirty="0">
              <a:latin typeface="+mj-lt"/>
            </a:endParaRPr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3232618"/>
              </p:ext>
            </p:extLst>
          </p:nvPr>
        </p:nvGraphicFramePr>
        <p:xfrm>
          <a:off x="575732" y="1268763"/>
          <a:ext cx="8043333" cy="55626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845734"/>
                <a:gridCol w="1828800"/>
                <a:gridCol w="4368799"/>
              </a:tblGrid>
              <a:tr h="370840">
                <a:tc rowSpan="7">
                  <a:txBody>
                    <a:bodyPr/>
                    <a:lstStyle/>
                    <a:p>
                      <a:r>
                        <a:rPr lang="es-ES" dirty="0" smtClean="0"/>
                        <a:t>Distribución de Oportunidades</a:t>
                      </a:r>
                      <a:endParaRPr lang="es-E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s-ES" b="0" dirty="0" smtClean="0"/>
                        <a:t>Estructura socioeconómica</a:t>
                      </a:r>
                      <a:endParaRPr lang="es-E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b="0" dirty="0" smtClean="0"/>
                        <a:t>Incidencia de pobreza</a:t>
                      </a:r>
                      <a:endParaRPr lang="es-ES" b="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Gini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Tamaño</a:t>
                      </a:r>
                      <a:r>
                        <a:rPr lang="es-ES" baseline="0" dirty="0" smtClean="0"/>
                        <a:t> de las clases medias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Gini</a:t>
                      </a:r>
                      <a:r>
                        <a:rPr lang="es-ES" dirty="0" smtClean="0"/>
                        <a:t> educativo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Movilidad intergeneracional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Estructura</a:t>
                      </a:r>
                      <a:r>
                        <a:rPr lang="es-ES" baseline="0" dirty="0" smtClean="0"/>
                        <a:t> política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Igualdad</a:t>
                      </a:r>
                      <a:r>
                        <a:rPr lang="es-ES" baseline="0" dirty="0" smtClean="0"/>
                        <a:t> ante la Ley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Sesgos en participación política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rowSpan="8"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Capital Social</a:t>
                      </a:r>
                      <a:endParaRPr lang="es-ES" b="1" dirty="0"/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Externalidades positivas</a:t>
                      </a:r>
                      <a:endParaRPr lang="es-ES" dirty="0"/>
                    </a:p>
                  </a:txBody>
                  <a:tcPr anchor="ctr"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Participación en organizaciones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Confianza</a:t>
                      </a:r>
                      <a:r>
                        <a:rPr lang="es-ES" baseline="0" dirty="0" smtClean="0"/>
                        <a:t> interpersonal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Confianza en instituciones públicas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Confianza en políticos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Capacidad fiscal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Externalidades negativas</a:t>
                      </a:r>
                      <a:endParaRPr lang="es-ES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Conflictos laborales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Víctimas de delitos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Tasa de homicidios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0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36982" y="-118177"/>
            <a:ext cx="7552267" cy="849314"/>
          </a:xfrm>
        </p:spPr>
        <p:txBody>
          <a:bodyPr>
            <a:normAutofit/>
          </a:bodyPr>
          <a:lstStyle/>
          <a:p>
            <a:r>
              <a:rPr lang="es-ES" sz="4400" dirty="0" smtClean="0"/>
              <a:t>Indicadores clave   – CEPAL </a:t>
            </a:r>
            <a:r>
              <a:rPr lang="es-ES" sz="3600" dirty="0" smtClean="0"/>
              <a:t>2009</a:t>
            </a:r>
            <a:endParaRPr lang="es-ES" sz="36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017" y="731137"/>
            <a:ext cx="8102232" cy="6031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24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1453" y="176893"/>
            <a:ext cx="7543800" cy="1380067"/>
          </a:xfrm>
        </p:spPr>
        <p:txBody>
          <a:bodyPr>
            <a:noAutofit/>
          </a:bodyPr>
          <a:lstStyle/>
          <a:p>
            <a:r>
              <a:rPr lang="es-ES" sz="4400" dirty="0" smtClean="0"/>
              <a:t>Propuesta para aplicar la medición de cohesión social en México - Dimensiones</a:t>
            </a:r>
            <a:endParaRPr lang="es-ES" sz="4400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5952090"/>
              </p:ext>
            </p:extLst>
          </p:nvPr>
        </p:nvGraphicFramePr>
        <p:xfrm>
          <a:off x="461582" y="2362239"/>
          <a:ext cx="8318844" cy="44525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0022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¡Muchas gracias!</a:t>
            </a:r>
            <a:endParaRPr lang="es-ES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1998913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Rogelio Gómez Hermosillo M</a:t>
            </a:r>
          </a:p>
          <a:p>
            <a:r>
              <a:rPr lang="es-ES" dirty="0" smtClean="0"/>
              <a:t>Consultor internacional experto en programas sociales </a:t>
            </a:r>
          </a:p>
          <a:p>
            <a:r>
              <a:rPr lang="es-ES" dirty="0" smtClean="0">
                <a:hlinkClick r:id="rId2"/>
              </a:rPr>
              <a:t>www.rgomezhermosillo.org</a:t>
            </a:r>
            <a:endParaRPr lang="es-ES" dirty="0" smtClean="0"/>
          </a:p>
          <a:p>
            <a:r>
              <a:rPr lang="es-ES" dirty="0" smtClean="0"/>
              <a:t>Tw: @</a:t>
            </a:r>
            <a:r>
              <a:rPr lang="es-ES" dirty="0" err="1" smtClean="0"/>
              <a:t>RGHermosillo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43746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Las medidas de igualdad requieren “lentes” especiales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Las medidas de igualdad (políticas, programas) requieren: </a:t>
            </a:r>
          </a:p>
          <a:p>
            <a:pPr lvl="1"/>
            <a:r>
              <a:rPr lang="es-ES" dirty="0" smtClean="0"/>
              <a:t>Visibilizar la desigualdad</a:t>
            </a:r>
          </a:p>
          <a:p>
            <a:pPr lvl="1"/>
            <a:r>
              <a:rPr lang="es-ES" dirty="0"/>
              <a:t>I</a:t>
            </a:r>
            <a:r>
              <a:rPr lang="es-ES" dirty="0" smtClean="0"/>
              <a:t>dentificar los factores de la desigualdad y/o los obstáculos para la igualdad para sustentar una </a:t>
            </a:r>
          </a:p>
          <a:p>
            <a:pPr lvl="1"/>
            <a:r>
              <a:rPr lang="es-ES" dirty="0" smtClean="0"/>
              <a:t>Teoría del cambio  con un Marco Lógico de Resultados para </a:t>
            </a:r>
          </a:p>
          <a:p>
            <a:pPr lvl="1"/>
            <a:r>
              <a:rPr lang="es-ES" dirty="0" smtClean="0"/>
              <a:t>Generar políticas de igualdad de largo aliento con</a:t>
            </a:r>
          </a:p>
          <a:p>
            <a:pPr lvl="1"/>
            <a:r>
              <a:rPr lang="es-ES" dirty="0" smtClean="0"/>
              <a:t>Acciones efectivas y resultados medibles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3704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Mediciones que visibilizan la desigualdad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Por condición socioeconómica</a:t>
            </a:r>
          </a:p>
          <a:p>
            <a:r>
              <a:rPr lang="es-ES" dirty="0" smtClean="0"/>
              <a:t>Por género </a:t>
            </a:r>
          </a:p>
          <a:p>
            <a:r>
              <a:rPr lang="es-ES" dirty="0" smtClean="0"/>
              <a:t>Por etnia </a:t>
            </a:r>
          </a:p>
          <a:p>
            <a:r>
              <a:rPr lang="es-ES" dirty="0" smtClean="0"/>
              <a:t>Por edad </a:t>
            </a:r>
          </a:p>
          <a:p>
            <a:endParaRPr lang="es-ES" dirty="0"/>
          </a:p>
          <a:p>
            <a:r>
              <a:rPr lang="es-ES" smtClean="0"/>
              <a:t>Un </a:t>
            </a:r>
            <a:r>
              <a:rPr lang="es-ES" dirty="0" smtClean="0"/>
              <a:t>ejemplo: Avance escolar - Permanencia en la escuela </a:t>
            </a:r>
          </a:p>
        </p:txBody>
      </p:sp>
    </p:spTree>
    <p:extLst>
      <p:ext uri="{BB962C8B-B14F-4D97-AF65-F5344CB8AC3E}">
        <p14:creationId xmlns:p14="http://schemas.microsoft.com/office/powerpoint/2010/main" val="3533696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Tasa de asistencia escolar por grupos de edad, 2000 y 2010</a:t>
            </a:r>
            <a:endParaRPr lang="es-ES" dirty="0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7450843"/>
              </p:ext>
            </p:extLst>
          </p:nvPr>
        </p:nvGraphicFramePr>
        <p:xfrm>
          <a:off x="838283" y="1411687"/>
          <a:ext cx="7163784" cy="439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1160709" y="5652979"/>
            <a:ext cx="684135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Fuente: Elaboración propia con datos de INEE. </a:t>
            </a:r>
            <a:r>
              <a:rPr lang="es-ES" sz="1400" dirty="0"/>
              <a:t>Panorama educativo de México. Indicadores del sistema educativo nacional. 2012 Educación básica y media superior</a:t>
            </a:r>
            <a:r>
              <a:rPr lang="es-ES" sz="1400" dirty="0" smtClean="0"/>
              <a:t> </a:t>
            </a:r>
            <a:r>
              <a:rPr lang="es-ES" sz="1400" dirty="0"/>
              <a:t>INEE. México.</a:t>
            </a:r>
            <a:r>
              <a:rPr lang="es-ES" sz="1400" dirty="0" smtClean="0"/>
              <a:t> </a:t>
            </a:r>
            <a:r>
              <a:rPr lang="es-ES" sz="1400" dirty="0"/>
              <a:t>p. 118. Tomado de CS02-a2 Tasa de asistencia de la población en edad idónea para la educación básica y en edad </a:t>
            </a:r>
            <a:r>
              <a:rPr lang="es-ES" sz="1400" dirty="0" smtClean="0"/>
              <a:t>típica  </a:t>
            </a:r>
            <a:r>
              <a:rPr lang="es-ES" sz="1400" dirty="0"/>
              <a:t>para la educación media superior, según </a:t>
            </a:r>
            <a:r>
              <a:rPr lang="es-ES" sz="1400" dirty="0" smtClean="0"/>
              <a:t>subpoblación </a:t>
            </a:r>
            <a:r>
              <a:rPr lang="es-ES" sz="1400" dirty="0"/>
              <a:t>seleccionada y grupo de edad (2000 y 2010)</a:t>
            </a:r>
            <a:r>
              <a:rPr lang="es-ES" sz="1400" dirty="0" smtClean="0"/>
              <a:t>  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1862193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07158"/>
            <a:ext cx="8229600" cy="786076"/>
          </a:xfrm>
        </p:spPr>
        <p:txBody>
          <a:bodyPr/>
          <a:lstStyle/>
          <a:p>
            <a:r>
              <a:rPr lang="es-ES" dirty="0" smtClean="0"/>
              <a:t>Permanencia escolar por género</a:t>
            </a:r>
            <a:endParaRPr lang="es-ES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3805824"/>
              </p:ext>
            </p:extLst>
          </p:nvPr>
        </p:nvGraphicFramePr>
        <p:xfrm>
          <a:off x="341908" y="875830"/>
          <a:ext cx="8612822" cy="4777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160709" y="5652979"/>
            <a:ext cx="684135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Fuente: Elaboración propia con datos de INEE. </a:t>
            </a:r>
            <a:r>
              <a:rPr lang="es-ES" sz="1400" dirty="0"/>
              <a:t>Panorama educativo de México. Indicadores del sistema educativo nacional. 2012 Educación básica y media superior</a:t>
            </a:r>
            <a:r>
              <a:rPr lang="es-ES" sz="1400" dirty="0" smtClean="0"/>
              <a:t> </a:t>
            </a:r>
            <a:r>
              <a:rPr lang="es-ES" sz="1400" dirty="0"/>
              <a:t>INEE. México.</a:t>
            </a:r>
            <a:r>
              <a:rPr lang="es-ES" sz="1400" dirty="0" smtClean="0"/>
              <a:t> </a:t>
            </a:r>
            <a:r>
              <a:rPr lang="es-ES" sz="1400" dirty="0"/>
              <a:t>p. 118. Tomado de CS02-a2 Tasa de asistencia de la población en edad idónea para la educación básica y en edad </a:t>
            </a:r>
            <a:r>
              <a:rPr lang="es-ES" sz="1400" dirty="0" smtClean="0"/>
              <a:t>típica  </a:t>
            </a:r>
            <a:r>
              <a:rPr lang="es-ES" sz="1400" dirty="0"/>
              <a:t>para la educación media superior, según </a:t>
            </a:r>
            <a:r>
              <a:rPr lang="es-ES" sz="1400" dirty="0" smtClean="0"/>
              <a:t>subpoblación </a:t>
            </a:r>
            <a:r>
              <a:rPr lang="es-ES" sz="1400" dirty="0"/>
              <a:t>seleccionada y grupo de edad (2000 y 2010)</a:t>
            </a:r>
            <a:r>
              <a:rPr lang="es-ES" sz="1400" dirty="0" smtClean="0"/>
              <a:t>  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4156704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Permanencia escolar – Por condición étnica (indígena o no)</a:t>
            </a:r>
            <a:endParaRPr lang="es-ES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8950558"/>
              </p:ext>
            </p:extLst>
          </p:nvPr>
        </p:nvGraphicFramePr>
        <p:xfrm>
          <a:off x="1318774" y="1531598"/>
          <a:ext cx="7440565" cy="5240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690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965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Permanencia en la escuela – </a:t>
            </a:r>
            <a:br>
              <a:rPr lang="es-ES" dirty="0" smtClean="0"/>
            </a:br>
            <a:r>
              <a:rPr lang="es-ES" dirty="0" smtClean="0"/>
              <a:t>Por nivel de ingreso 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059" y="1365443"/>
            <a:ext cx="6282089" cy="425065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160709" y="5652979"/>
            <a:ext cx="684135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Fuente: Elaboración propia con datos de INEE. </a:t>
            </a:r>
            <a:r>
              <a:rPr lang="es-ES" sz="1400" dirty="0"/>
              <a:t>Panorama educativo de México. Indicadores del sistema educativo nacional. 2012 Educación básica y media superior</a:t>
            </a:r>
            <a:r>
              <a:rPr lang="es-ES" sz="1400" dirty="0" smtClean="0"/>
              <a:t> </a:t>
            </a:r>
            <a:r>
              <a:rPr lang="es-ES" sz="1400" dirty="0"/>
              <a:t>INEE. México.</a:t>
            </a:r>
            <a:r>
              <a:rPr lang="es-ES" sz="1400" dirty="0" smtClean="0"/>
              <a:t> </a:t>
            </a:r>
            <a:r>
              <a:rPr lang="es-ES" sz="1400" dirty="0"/>
              <a:t>p. 118. Tomado de CS02-a2 Tasa de asistencia de la población en edad idónea para la educación básica y en edad </a:t>
            </a:r>
            <a:r>
              <a:rPr lang="es-ES" sz="1400" dirty="0" smtClean="0"/>
              <a:t>típica  </a:t>
            </a:r>
            <a:r>
              <a:rPr lang="es-ES" sz="1400" dirty="0"/>
              <a:t>para la educación media superior, según </a:t>
            </a:r>
            <a:r>
              <a:rPr lang="es-ES" sz="1400" dirty="0" smtClean="0"/>
              <a:t>subpoblación </a:t>
            </a:r>
            <a:r>
              <a:rPr lang="es-ES" sz="1400" dirty="0"/>
              <a:t>seleccionada y grupo de edad (2000 y 2010)</a:t>
            </a:r>
            <a:r>
              <a:rPr lang="es-ES" sz="1400" dirty="0" smtClean="0"/>
              <a:t>  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4006141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3524"/>
            <a:ext cx="8229600" cy="837406"/>
          </a:xfrm>
        </p:spPr>
        <p:txBody>
          <a:bodyPr/>
          <a:lstStyle/>
          <a:p>
            <a:r>
              <a:rPr lang="es-ES" dirty="0" smtClean="0"/>
              <a:t>La “mirada” es importante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139628"/>
            <a:ext cx="8229600" cy="1604937"/>
          </a:xfrm>
        </p:spPr>
        <p:txBody>
          <a:bodyPr>
            <a:noAutofit/>
          </a:bodyPr>
          <a:lstStyle/>
          <a:p>
            <a:r>
              <a:rPr lang="es-ES" sz="2400" dirty="0" smtClean="0"/>
              <a:t>Hay que visibilizar la desigualdad</a:t>
            </a:r>
          </a:p>
          <a:p>
            <a:r>
              <a:rPr lang="es-ES" sz="2400" dirty="0" smtClean="0"/>
              <a:t>Identificar sus factores y posibles obstáculos</a:t>
            </a:r>
          </a:p>
          <a:p>
            <a:r>
              <a:rPr lang="es-ES" sz="2400" dirty="0" smtClean="0"/>
              <a:t>Incluso las miradas deben afinarse. Por ejemplo, por género y condición socioeconómica, cambia la situación: </a:t>
            </a:r>
            <a:endParaRPr lang="es-ES" sz="2400" dirty="0"/>
          </a:p>
        </p:txBody>
      </p:sp>
      <p:grpSp>
        <p:nvGrpSpPr>
          <p:cNvPr id="5" name="Agrupar 4"/>
          <p:cNvGrpSpPr/>
          <p:nvPr/>
        </p:nvGrpSpPr>
        <p:grpSpPr>
          <a:xfrm>
            <a:off x="0" y="3320670"/>
            <a:ext cx="9447521" cy="3486150"/>
            <a:chOff x="123825" y="1319213"/>
            <a:chExt cx="8880475" cy="4852987"/>
          </a:xfrm>
        </p:grpSpPr>
        <p:sp>
          <p:nvSpPr>
            <p:cNvPr id="6" name="Rectangle 2"/>
            <p:cNvSpPr>
              <a:spLocks noChangeArrowheads="1"/>
            </p:cNvSpPr>
            <p:nvPr/>
          </p:nvSpPr>
          <p:spPr bwMode="auto">
            <a:xfrm>
              <a:off x="123825" y="1319213"/>
              <a:ext cx="8880475" cy="47069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7" name="Rectangle 3"/>
            <p:cNvSpPr>
              <a:spLocks noChangeArrowheads="1"/>
            </p:cNvSpPr>
            <p:nvPr/>
          </p:nvSpPr>
          <p:spPr bwMode="auto">
            <a:xfrm>
              <a:off x="1990725" y="1827213"/>
              <a:ext cx="4756150" cy="3668712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>
                <a:solidFill>
                  <a:schemeClr val="accent2"/>
                </a:solidFill>
                <a:latin typeface="Tahoma" charset="0"/>
              </a:endParaRPr>
            </a:p>
          </p:txBody>
        </p:sp>
        <p:sp>
          <p:nvSpPr>
            <p:cNvPr id="8" name="Line 4"/>
            <p:cNvSpPr>
              <a:spLocks noChangeShapeType="1"/>
            </p:cNvSpPr>
            <p:nvPr/>
          </p:nvSpPr>
          <p:spPr bwMode="auto">
            <a:xfrm>
              <a:off x="1990725" y="4975225"/>
              <a:ext cx="4756150" cy="1588"/>
            </a:xfrm>
            <a:prstGeom prst="line">
              <a:avLst/>
            </a:prstGeom>
            <a:noFill/>
            <a:ln w="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1990725" y="4443413"/>
              <a:ext cx="4756150" cy="1587"/>
            </a:xfrm>
            <a:prstGeom prst="line">
              <a:avLst/>
            </a:prstGeom>
            <a:noFill/>
            <a:ln w="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>
              <a:off x="1990725" y="3922713"/>
              <a:ext cx="4756150" cy="1587"/>
            </a:xfrm>
            <a:prstGeom prst="line">
              <a:avLst/>
            </a:prstGeom>
            <a:noFill/>
            <a:ln w="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1990725" y="3402013"/>
              <a:ext cx="4756150" cy="1587"/>
            </a:xfrm>
            <a:prstGeom prst="line">
              <a:avLst/>
            </a:prstGeom>
            <a:noFill/>
            <a:ln w="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1990725" y="2881313"/>
              <a:ext cx="4756150" cy="1587"/>
            </a:xfrm>
            <a:prstGeom prst="line">
              <a:avLst/>
            </a:prstGeom>
            <a:noFill/>
            <a:ln w="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1990725" y="2347913"/>
              <a:ext cx="4756150" cy="1587"/>
            </a:xfrm>
            <a:prstGeom prst="line">
              <a:avLst/>
            </a:prstGeom>
            <a:noFill/>
            <a:ln w="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1990725" y="1827213"/>
              <a:ext cx="4756150" cy="1587"/>
            </a:xfrm>
            <a:prstGeom prst="line">
              <a:avLst/>
            </a:prstGeom>
            <a:noFill/>
            <a:ln w="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>
              <a:off x="1990725" y="1827213"/>
              <a:ext cx="1588" cy="3668712"/>
            </a:xfrm>
            <a:prstGeom prst="line">
              <a:avLst/>
            </a:prstGeom>
            <a:noFill/>
            <a:ln w="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>
              <a:off x="1944688" y="5495925"/>
              <a:ext cx="920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1944688" y="1827213"/>
              <a:ext cx="92075" cy="1587"/>
            </a:xfrm>
            <a:prstGeom prst="line">
              <a:avLst/>
            </a:prstGeom>
            <a:noFill/>
            <a:ln w="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>
              <a:off x="1990725" y="5495925"/>
              <a:ext cx="4756150" cy="1588"/>
            </a:xfrm>
            <a:prstGeom prst="line">
              <a:avLst/>
            </a:prstGeom>
            <a:noFill/>
            <a:ln w="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 flipV="1">
              <a:off x="1990725" y="5448300"/>
              <a:ext cx="1588" cy="96838"/>
            </a:xfrm>
            <a:prstGeom prst="line">
              <a:avLst/>
            </a:prstGeom>
            <a:noFill/>
            <a:ln w="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 flipV="1">
              <a:off x="2466975" y="5448300"/>
              <a:ext cx="1588" cy="96838"/>
            </a:xfrm>
            <a:prstGeom prst="line">
              <a:avLst/>
            </a:prstGeom>
            <a:noFill/>
            <a:ln w="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 flipV="1">
              <a:off x="2941638" y="5448300"/>
              <a:ext cx="1587" cy="96838"/>
            </a:xfrm>
            <a:prstGeom prst="line">
              <a:avLst/>
            </a:prstGeom>
            <a:noFill/>
            <a:ln w="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 flipV="1">
              <a:off x="3417888" y="5448300"/>
              <a:ext cx="1587" cy="96838"/>
            </a:xfrm>
            <a:prstGeom prst="line">
              <a:avLst/>
            </a:prstGeom>
            <a:noFill/>
            <a:ln w="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 flipV="1">
              <a:off x="3892550" y="5448300"/>
              <a:ext cx="1588" cy="96838"/>
            </a:xfrm>
            <a:prstGeom prst="line">
              <a:avLst/>
            </a:prstGeom>
            <a:noFill/>
            <a:ln w="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 flipV="1">
              <a:off x="4368800" y="5448300"/>
              <a:ext cx="1588" cy="96838"/>
            </a:xfrm>
            <a:prstGeom prst="line">
              <a:avLst/>
            </a:prstGeom>
            <a:noFill/>
            <a:ln w="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25" name="Line 21"/>
            <p:cNvSpPr>
              <a:spLocks noChangeShapeType="1"/>
            </p:cNvSpPr>
            <p:nvPr/>
          </p:nvSpPr>
          <p:spPr bwMode="auto">
            <a:xfrm flipV="1">
              <a:off x="4845050" y="5448300"/>
              <a:ext cx="0" cy="96838"/>
            </a:xfrm>
            <a:prstGeom prst="line">
              <a:avLst/>
            </a:prstGeom>
            <a:noFill/>
            <a:ln w="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 flipV="1">
              <a:off x="5319713" y="5448300"/>
              <a:ext cx="1587" cy="96838"/>
            </a:xfrm>
            <a:prstGeom prst="line">
              <a:avLst/>
            </a:prstGeom>
            <a:noFill/>
            <a:ln w="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27" name="Line 23"/>
            <p:cNvSpPr>
              <a:spLocks noChangeShapeType="1"/>
            </p:cNvSpPr>
            <p:nvPr/>
          </p:nvSpPr>
          <p:spPr bwMode="auto">
            <a:xfrm flipV="1">
              <a:off x="5795963" y="5448300"/>
              <a:ext cx="1587" cy="96838"/>
            </a:xfrm>
            <a:prstGeom prst="line">
              <a:avLst/>
            </a:prstGeom>
            <a:noFill/>
            <a:ln w="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 flipV="1">
              <a:off x="6270625" y="5448300"/>
              <a:ext cx="1588" cy="96838"/>
            </a:xfrm>
            <a:prstGeom prst="line">
              <a:avLst/>
            </a:prstGeom>
            <a:noFill/>
            <a:ln w="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 flipV="1">
              <a:off x="6746875" y="5448300"/>
              <a:ext cx="1588" cy="96838"/>
            </a:xfrm>
            <a:prstGeom prst="line">
              <a:avLst/>
            </a:prstGeom>
            <a:noFill/>
            <a:ln w="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30" name="Line 26"/>
            <p:cNvSpPr>
              <a:spLocks noChangeShapeType="1"/>
            </p:cNvSpPr>
            <p:nvPr/>
          </p:nvSpPr>
          <p:spPr bwMode="auto">
            <a:xfrm flipV="1">
              <a:off x="2228850" y="4914900"/>
              <a:ext cx="474663" cy="85725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31" name="Line 27"/>
            <p:cNvSpPr>
              <a:spLocks noChangeShapeType="1"/>
            </p:cNvSpPr>
            <p:nvPr/>
          </p:nvSpPr>
          <p:spPr bwMode="auto">
            <a:xfrm flipV="1">
              <a:off x="2703513" y="4733925"/>
              <a:ext cx="476250" cy="180975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 flipV="1">
              <a:off x="3179763" y="4503738"/>
              <a:ext cx="474662" cy="230187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33" name="Line 29"/>
            <p:cNvSpPr>
              <a:spLocks noChangeShapeType="1"/>
            </p:cNvSpPr>
            <p:nvPr/>
          </p:nvSpPr>
          <p:spPr bwMode="auto">
            <a:xfrm flipV="1">
              <a:off x="3654425" y="4030663"/>
              <a:ext cx="476250" cy="473075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34" name="Line 30"/>
            <p:cNvSpPr>
              <a:spLocks noChangeShapeType="1"/>
            </p:cNvSpPr>
            <p:nvPr/>
          </p:nvSpPr>
          <p:spPr bwMode="auto">
            <a:xfrm flipV="1">
              <a:off x="4130675" y="3946525"/>
              <a:ext cx="476250" cy="84138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35" name="Line 31"/>
            <p:cNvSpPr>
              <a:spLocks noChangeShapeType="1"/>
            </p:cNvSpPr>
            <p:nvPr/>
          </p:nvSpPr>
          <p:spPr bwMode="auto">
            <a:xfrm flipV="1">
              <a:off x="4606925" y="3873500"/>
              <a:ext cx="476250" cy="73025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36" name="Line 32"/>
            <p:cNvSpPr>
              <a:spLocks noChangeShapeType="1"/>
            </p:cNvSpPr>
            <p:nvPr/>
          </p:nvSpPr>
          <p:spPr bwMode="auto">
            <a:xfrm flipV="1">
              <a:off x="5083175" y="3038475"/>
              <a:ext cx="474663" cy="835025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37" name="Line 33"/>
            <p:cNvSpPr>
              <a:spLocks noChangeShapeType="1"/>
            </p:cNvSpPr>
            <p:nvPr/>
          </p:nvSpPr>
          <p:spPr bwMode="auto">
            <a:xfrm flipV="1">
              <a:off x="5557838" y="2844800"/>
              <a:ext cx="476250" cy="193675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 flipV="1">
              <a:off x="6034088" y="2686050"/>
              <a:ext cx="474662" cy="158750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39" name="Line 35"/>
            <p:cNvSpPr>
              <a:spLocks noChangeShapeType="1"/>
            </p:cNvSpPr>
            <p:nvPr/>
          </p:nvSpPr>
          <p:spPr bwMode="auto">
            <a:xfrm flipV="1">
              <a:off x="2228850" y="4914900"/>
              <a:ext cx="474663" cy="8572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40" name="Line 36"/>
            <p:cNvSpPr>
              <a:spLocks noChangeShapeType="1"/>
            </p:cNvSpPr>
            <p:nvPr/>
          </p:nvSpPr>
          <p:spPr bwMode="auto">
            <a:xfrm flipV="1">
              <a:off x="2703513" y="4733925"/>
              <a:ext cx="476250" cy="18097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41" name="Line 37"/>
            <p:cNvSpPr>
              <a:spLocks noChangeShapeType="1"/>
            </p:cNvSpPr>
            <p:nvPr/>
          </p:nvSpPr>
          <p:spPr bwMode="auto">
            <a:xfrm flipV="1">
              <a:off x="3179763" y="4503738"/>
              <a:ext cx="474662" cy="23018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42" name="Line 38"/>
            <p:cNvSpPr>
              <a:spLocks noChangeShapeType="1"/>
            </p:cNvSpPr>
            <p:nvPr/>
          </p:nvSpPr>
          <p:spPr bwMode="auto">
            <a:xfrm flipV="1">
              <a:off x="3654425" y="3946525"/>
              <a:ext cx="476250" cy="55721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43" name="Line 39"/>
            <p:cNvSpPr>
              <a:spLocks noChangeShapeType="1"/>
            </p:cNvSpPr>
            <p:nvPr/>
          </p:nvSpPr>
          <p:spPr bwMode="auto">
            <a:xfrm flipV="1">
              <a:off x="4130675" y="3789363"/>
              <a:ext cx="476250" cy="15716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44" name="Line 40"/>
            <p:cNvSpPr>
              <a:spLocks noChangeShapeType="1"/>
            </p:cNvSpPr>
            <p:nvPr/>
          </p:nvSpPr>
          <p:spPr bwMode="auto">
            <a:xfrm flipV="1">
              <a:off x="4606925" y="3606800"/>
              <a:ext cx="476250" cy="18256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45" name="Line 41"/>
            <p:cNvSpPr>
              <a:spLocks noChangeShapeType="1"/>
            </p:cNvSpPr>
            <p:nvPr/>
          </p:nvSpPr>
          <p:spPr bwMode="auto">
            <a:xfrm flipV="1">
              <a:off x="5083175" y="2662238"/>
              <a:ext cx="474663" cy="94456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46" name="Line 42"/>
            <p:cNvSpPr>
              <a:spLocks noChangeShapeType="1"/>
            </p:cNvSpPr>
            <p:nvPr/>
          </p:nvSpPr>
          <p:spPr bwMode="auto">
            <a:xfrm flipV="1">
              <a:off x="5557838" y="2481263"/>
              <a:ext cx="476250" cy="18097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47" name="Line 43"/>
            <p:cNvSpPr>
              <a:spLocks noChangeShapeType="1"/>
            </p:cNvSpPr>
            <p:nvPr/>
          </p:nvSpPr>
          <p:spPr bwMode="auto">
            <a:xfrm flipV="1">
              <a:off x="6034088" y="2298700"/>
              <a:ext cx="474662" cy="18256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48" name="Rectangle 44"/>
            <p:cNvSpPr>
              <a:spLocks noChangeArrowheads="1"/>
            </p:cNvSpPr>
            <p:nvPr/>
          </p:nvSpPr>
          <p:spPr bwMode="auto">
            <a:xfrm>
              <a:off x="2201863" y="4964113"/>
              <a:ext cx="44450" cy="60325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49" name="Rectangle 45"/>
            <p:cNvSpPr>
              <a:spLocks noChangeArrowheads="1"/>
            </p:cNvSpPr>
            <p:nvPr/>
          </p:nvSpPr>
          <p:spPr bwMode="auto">
            <a:xfrm>
              <a:off x="2676525" y="4878388"/>
              <a:ext cx="46038" cy="61912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50" name="Rectangle 46"/>
            <p:cNvSpPr>
              <a:spLocks noChangeArrowheads="1"/>
            </p:cNvSpPr>
            <p:nvPr/>
          </p:nvSpPr>
          <p:spPr bwMode="auto">
            <a:xfrm>
              <a:off x="3152775" y="4697413"/>
              <a:ext cx="44450" cy="60325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3627438" y="4467225"/>
              <a:ext cx="46037" cy="60325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52" name="Rectangle 48"/>
            <p:cNvSpPr>
              <a:spLocks noChangeArrowheads="1"/>
            </p:cNvSpPr>
            <p:nvPr/>
          </p:nvSpPr>
          <p:spPr bwMode="auto">
            <a:xfrm>
              <a:off x="4103688" y="3994150"/>
              <a:ext cx="44450" cy="61913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53" name="Rectangle 49"/>
            <p:cNvSpPr>
              <a:spLocks noChangeArrowheads="1"/>
            </p:cNvSpPr>
            <p:nvPr/>
          </p:nvSpPr>
          <p:spPr bwMode="auto">
            <a:xfrm>
              <a:off x="4578350" y="3910013"/>
              <a:ext cx="46038" cy="60325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54" name="Rectangle 50"/>
            <p:cNvSpPr>
              <a:spLocks noChangeArrowheads="1"/>
            </p:cNvSpPr>
            <p:nvPr/>
          </p:nvSpPr>
          <p:spPr bwMode="auto">
            <a:xfrm>
              <a:off x="5054600" y="3836988"/>
              <a:ext cx="46038" cy="60325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5530850" y="3001963"/>
              <a:ext cx="46038" cy="60325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56" name="Rectangle 52"/>
            <p:cNvSpPr>
              <a:spLocks noChangeArrowheads="1"/>
            </p:cNvSpPr>
            <p:nvPr/>
          </p:nvSpPr>
          <p:spPr bwMode="auto">
            <a:xfrm>
              <a:off x="6005513" y="2808288"/>
              <a:ext cx="46037" cy="60325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6481763" y="2651125"/>
              <a:ext cx="46037" cy="60325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58" name="Freeform 54"/>
            <p:cNvSpPr>
              <a:spLocks/>
            </p:cNvSpPr>
            <p:nvPr/>
          </p:nvSpPr>
          <p:spPr bwMode="auto">
            <a:xfrm>
              <a:off x="2201863" y="4964113"/>
              <a:ext cx="53975" cy="73025"/>
            </a:xfrm>
            <a:custGeom>
              <a:avLst/>
              <a:gdLst>
                <a:gd name="T0" fmla="*/ 19 w 39"/>
                <a:gd name="T1" fmla="*/ 0 h 46"/>
                <a:gd name="T2" fmla="*/ 39 w 39"/>
                <a:gd name="T3" fmla="*/ 23 h 46"/>
                <a:gd name="T4" fmla="*/ 19 w 39"/>
                <a:gd name="T5" fmla="*/ 46 h 46"/>
                <a:gd name="T6" fmla="*/ 0 w 39"/>
                <a:gd name="T7" fmla="*/ 23 h 46"/>
                <a:gd name="T8" fmla="*/ 19 w 39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6">
                  <a:moveTo>
                    <a:pt x="19" y="0"/>
                  </a:moveTo>
                  <a:lnTo>
                    <a:pt x="39" y="23"/>
                  </a:lnTo>
                  <a:lnTo>
                    <a:pt x="19" y="46"/>
                  </a:lnTo>
                  <a:lnTo>
                    <a:pt x="0" y="23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59" name="Freeform 55"/>
            <p:cNvSpPr>
              <a:spLocks/>
            </p:cNvSpPr>
            <p:nvPr/>
          </p:nvSpPr>
          <p:spPr bwMode="auto">
            <a:xfrm>
              <a:off x="2676525" y="4878388"/>
              <a:ext cx="55563" cy="73025"/>
            </a:xfrm>
            <a:custGeom>
              <a:avLst/>
              <a:gdLst>
                <a:gd name="T0" fmla="*/ 19 w 39"/>
                <a:gd name="T1" fmla="*/ 0 h 46"/>
                <a:gd name="T2" fmla="*/ 39 w 39"/>
                <a:gd name="T3" fmla="*/ 23 h 46"/>
                <a:gd name="T4" fmla="*/ 19 w 39"/>
                <a:gd name="T5" fmla="*/ 46 h 46"/>
                <a:gd name="T6" fmla="*/ 0 w 39"/>
                <a:gd name="T7" fmla="*/ 23 h 46"/>
                <a:gd name="T8" fmla="*/ 19 w 39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6">
                  <a:moveTo>
                    <a:pt x="19" y="0"/>
                  </a:moveTo>
                  <a:lnTo>
                    <a:pt x="39" y="23"/>
                  </a:lnTo>
                  <a:lnTo>
                    <a:pt x="19" y="46"/>
                  </a:lnTo>
                  <a:lnTo>
                    <a:pt x="0" y="23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60" name="Freeform 56"/>
            <p:cNvSpPr>
              <a:spLocks/>
            </p:cNvSpPr>
            <p:nvPr/>
          </p:nvSpPr>
          <p:spPr bwMode="auto">
            <a:xfrm>
              <a:off x="3152775" y="4697413"/>
              <a:ext cx="53975" cy="73025"/>
            </a:xfrm>
            <a:custGeom>
              <a:avLst/>
              <a:gdLst>
                <a:gd name="T0" fmla="*/ 19 w 39"/>
                <a:gd name="T1" fmla="*/ 0 h 46"/>
                <a:gd name="T2" fmla="*/ 39 w 39"/>
                <a:gd name="T3" fmla="*/ 23 h 46"/>
                <a:gd name="T4" fmla="*/ 19 w 39"/>
                <a:gd name="T5" fmla="*/ 46 h 46"/>
                <a:gd name="T6" fmla="*/ 0 w 39"/>
                <a:gd name="T7" fmla="*/ 23 h 46"/>
                <a:gd name="T8" fmla="*/ 19 w 39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6">
                  <a:moveTo>
                    <a:pt x="19" y="0"/>
                  </a:moveTo>
                  <a:lnTo>
                    <a:pt x="39" y="23"/>
                  </a:lnTo>
                  <a:lnTo>
                    <a:pt x="19" y="46"/>
                  </a:lnTo>
                  <a:lnTo>
                    <a:pt x="0" y="23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61" name="Freeform 57"/>
            <p:cNvSpPr>
              <a:spLocks/>
            </p:cNvSpPr>
            <p:nvPr/>
          </p:nvSpPr>
          <p:spPr bwMode="auto">
            <a:xfrm>
              <a:off x="3627438" y="4467225"/>
              <a:ext cx="55562" cy="73025"/>
            </a:xfrm>
            <a:custGeom>
              <a:avLst/>
              <a:gdLst>
                <a:gd name="T0" fmla="*/ 19 w 39"/>
                <a:gd name="T1" fmla="*/ 0 h 46"/>
                <a:gd name="T2" fmla="*/ 39 w 39"/>
                <a:gd name="T3" fmla="*/ 23 h 46"/>
                <a:gd name="T4" fmla="*/ 19 w 39"/>
                <a:gd name="T5" fmla="*/ 46 h 46"/>
                <a:gd name="T6" fmla="*/ 0 w 39"/>
                <a:gd name="T7" fmla="*/ 23 h 46"/>
                <a:gd name="T8" fmla="*/ 19 w 39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6">
                  <a:moveTo>
                    <a:pt x="19" y="0"/>
                  </a:moveTo>
                  <a:lnTo>
                    <a:pt x="39" y="23"/>
                  </a:lnTo>
                  <a:lnTo>
                    <a:pt x="19" y="46"/>
                  </a:lnTo>
                  <a:lnTo>
                    <a:pt x="0" y="23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62" name="Freeform 58"/>
            <p:cNvSpPr>
              <a:spLocks/>
            </p:cNvSpPr>
            <p:nvPr/>
          </p:nvSpPr>
          <p:spPr bwMode="auto">
            <a:xfrm>
              <a:off x="4103688" y="3910013"/>
              <a:ext cx="55562" cy="73025"/>
            </a:xfrm>
            <a:custGeom>
              <a:avLst/>
              <a:gdLst>
                <a:gd name="T0" fmla="*/ 19 w 39"/>
                <a:gd name="T1" fmla="*/ 0 h 46"/>
                <a:gd name="T2" fmla="*/ 39 w 39"/>
                <a:gd name="T3" fmla="*/ 23 h 46"/>
                <a:gd name="T4" fmla="*/ 19 w 39"/>
                <a:gd name="T5" fmla="*/ 46 h 46"/>
                <a:gd name="T6" fmla="*/ 0 w 39"/>
                <a:gd name="T7" fmla="*/ 23 h 46"/>
                <a:gd name="T8" fmla="*/ 19 w 39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6">
                  <a:moveTo>
                    <a:pt x="19" y="0"/>
                  </a:moveTo>
                  <a:lnTo>
                    <a:pt x="39" y="23"/>
                  </a:lnTo>
                  <a:lnTo>
                    <a:pt x="19" y="46"/>
                  </a:lnTo>
                  <a:lnTo>
                    <a:pt x="0" y="23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63" name="Freeform 59"/>
            <p:cNvSpPr>
              <a:spLocks/>
            </p:cNvSpPr>
            <p:nvPr/>
          </p:nvSpPr>
          <p:spPr bwMode="auto">
            <a:xfrm>
              <a:off x="4578350" y="3752850"/>
              <a:ext cx="55563" cy="73025"/>
            </a:xfrm>
            <a:custGeom>
              <a:avLst/>
              <a:gdLst>
                <a:gd name="T0" fmla="*/ 20 w 39"/>
                <a:gd name="T1" fmla="*/ 0 h 46"/>
                <a:gd name="T2" fmla="*/ 39 w 39"/>
                <a:gd name="T3" fmla="*/ 23 h 46"/>
                <a:gd name="T4" fmla="*/ 20 w 39"/>
                <a:gd name="T5" fmla="*/ 46 h 46"/>
                <a:gd name="T6" fmla="*/ 0 w 39"/>
                <a:gd name="T7" fmla="*/ 23 h 46"/>
                <a:gd name="T8" fmla="*/ 20 w 39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6">
                  <a:moveTo>
                    <a:pt x="20" y="0"/>
                  </a:moveTo>
                  <a:lnTo>
                    <a:pt x="39" y="23"/>
                  </a:lnTo>
                  <a:lnTo>
                    <a:pt x="20" y="46"/>
                  </a:lnTo>
                  <a:lnTo>
                    <a:pt x="0" y="2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64" name="Freeform 60"/>
            <p:cNvSpPr>
              <a:spLocks/>
            </p:cNvSpPr>
            <p:nvPr/>
          </p:nvSpPr>
          <p:spPr bwMode="auto">
            <a:xfrm>
              <a:off x="5054600" y="3570288"/>
              <a:ext cx="55563" cy="73025"/>
            </a:xfrm>
            <a:custGeom>
              <a:avLst/>
              <a:gdLst>
                <a:gd name="T0" fmla="*/ 20 w 39"/>
                <a:gd name="T1" fmla="*/ 0 h 46"/>
                <a:gd name="T2" fmla="*/ 39 w 39"/>
                <a:gd name="T3" fmla="*/ 23 h 46"/>
                <a:gd name="T4" fmla="*/ 20 w 39"/>
                <a:gd name="T5" fmla="*/ 46 h 46"/>
                <a:gd name="T6" fmla="*/ 0 w 39"/>
                <a:gd name="T7" fmla="*/ 23 h 46"/>
                <a:gd name="T8" fmla="*/ 20 w 39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6">
                  <a:moveTo>
                    <a:pt x="20" y="0"/>
                  </a:moveTo>
                  <a:lnTo>
                    <a:pt x="39" y="23"/>
                  </a:lnTo>
                  <a:lnTo>
                    <a:pt x="20" y="46"/>
                  </a:lnTo>
                  <a:lnTo>
                    <a:pt x="0" y="2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65" name="Freeform 61"/>
            <p:cNvSpPr>
              <a:spLocks/>
            </p:cNvSpPr>
            <p:nvPr/>
          </p:nvSpPr>
          <p:spPr bwMode="auto">
            <a:xfrm>
              <a:off x="5530850" y="2625725"/>
              <a:ext cx="53975" cy="73025"/>
            </a:xfrm>
            <a:custGeom>
              <a:avLst/>
              <a:gdLst>
                <a:gd name="T0" fmla="*/ 20 w 39"/>
                <a:gd name="T1" fmla="*/ 0 h 46"/>
                <a:gd name="T2" fmla="*/ 39 w 39"/>
                <a:gd name="T3" fmla="*/ 23 h 46"/>
                <a:gd name="T4" fmla="*/ 20 w 39"/>
                <a:gd name="T5" fmla="*/ 46 h 46"/>
                <a:gd name="T6" fmla="*/ 0 w 39"/>
                <a:gd name="T7" fmla="*/ 23 h 46"/>
                <a:gd name="T8" fmla="*/ 20 w 39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6">
                  <a:moveTo>
                    <a:pt x="20" y="0"/>
                  </a:moveTo>
                  <a:lnTo>
                    <a:pt x="39" y="23"/>
                  </a:lnTo>
                  <a:lnTo>
                    <a:pt x="20" y="46"/>
                  </a:lnTo>
                  <a:lnTo>
                    <a:pt x="0" y="2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66" name="Freeform 62"/>
            <p:cNvSpPr>
              <a:spLocks/>
            </p:cNvSpPr>
            <p:nvPr/>
          </p:nvSpPr>
          <p:spPr bwMode="auto">
            <a:xfrm>
              <a:off x="6005513" y="2444750"/>
              <a:ext cx="55562" cy="73025"/>
            </a:xfrm>
            <a:custGeom>
              <a:avLst/>
              <a:gdLst>
                <a:gd name="T0" fmla="*/ 20 w 39"/>
                <a:gd name="T1" fmla="*/ 0 h 46"/>
                <a:gd name="T2" fmla="*/ 39 w 39"/>
                <a:gd name="T3" fmla="*/ 23 h 46"/>
                <a:gd name="T4" fmla="*/ 20 w 39"/>
                <a:gd name="T5" fmla="*/ 46 h 46"/>
                <a:gd name="T6" fmla="*/ 0 w 39"/>
                <a:gd name="T7" fmla="*/ 23 h 46"/>
                <a:gd name="T8" fmla="*/ 20 w 39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6">
                  <a:moveTo>
                    <a:pt x="20" y="0"/>
                  </a:moveTo>
                  <a:lnTo>
                    <a:pt x="39" y="23"/>
                  </a:lnTo>
                  <a:lnTo>
                    <a:pt x="20" y="46"/>
                  </a:lnTo>
                  <a:lnTo>
                    <a:pt x="0" y="2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67" name="Freeform 63"/>
            <p:cNvSpPr>
              <a:spLocks/>
            </p:cNvSpPr>
            <p:nvPr/>
          </p:nvSpPr>
          <p:spPr bwMode="auto">
            <a:xfrm>
              <a:off x="6481763" y="2262188"/>
              <a:ext cx="53975" cy="73025"/>
            </a:xfrm>
            <a:custGeom>
              <a:avLst/>
              <a:gdLst>
                <a:gd name="T0" fmla="*/ 20 w 39"/>
                <a:gd name="T1" fmla="*/ 0 h 46"/>
                <a:gd name="T2" fmla="*/ 39 w 39"/>
                <a:gd name="T3" fmla="*/ 23 h 46"/>
                <a:gd name="T4" fmla="*/ 20 w 39"/>
                <a:gd name="T5" fmla="*/ 46 h 46"/>
                <a:gd name="T6" fmla="*/ 0 w 39"/>
                <a:gd name="T7" fmla="*/ 23 h 46"/>
                <a:gd name="T8" fmla="*/ 20 w 39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6">
                  <a:moveTo>
                    <a:pt x="20" y="0"/>
                  </a:moveTo>
                  <a:lnTo>
                    <a:pt x="39" y="23"/>
                  </a:lnTo>
                  <a:lnTo>
                    <a:pt x="20" y="46"/>
                  </a:lnTo>
                  <a:lnTo>
                    <a:pt x="0" y="2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68" name="Line 64"/>
            <p:cNvSpPr>
              <a:spLocks noChangeShapeType="1"/>
            </p:cNvSpPr>
            <p:nvPr/>
          </p:nvSpPr>
          <p:spPr bwMode="auto">
            <a:xfrm>
              <a:off x="6746875" y="1827213"/>
              <a:ext cx="1588" cy="3668712"/>
            </a:xfrm>
            <a:prstGeom prst="line">
              <a:avLst/>
            </a:prstGeom>
            <a:noFill/>
            <a:ln w="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69" name="Line 65"/>
            <p:cNvSpPr>
              <a:spLocks noChangeShapeType="1"/>
            </p:cNvSpPr>
            <p:nvPr/>
          </p:nvSpPr>
          <p:spPr bwMode="auto">
            <a:xfrm>
              <a:off x="6700838" y="5495925"/>
              <a:ext cx="92075" cy="1588"/>
            </a:xfrm>
            <a:prstGeom prst="line">
              <a:avLst/>
            </a:prstGeom>
            <a:noFill/>
            <a:ln w="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70" name="Line 66"/>
            <p:cNvSpPr>
              <a:spLocks noChangeShapeType="1"/>
            </p:cNvSpPr>
            <p:nvPr/>
          </p:nvSpPr>
          <p:spPr bwMode="auto">
            <a:xfrm>
              <a:off x="6700838" y="1827213"/>
              <a:ext cx="92075" cy="1587"/>
            </a:xfrm>
            <a:prstGeom prst="line">
              <a:avLst/>
            </a:prstGeom>
            <a:noFill/>
            <a:ln w="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71" name="Line 67"/>
            <p:cNvSpPr>
              <a:spLocks noChangeShapeType="1"/>
            </p:cNvSpPr>
            <p:nvPr/>
          </p:nvSpPr>
          <p:spPr bwMode="auto">
            <a:xfrm flipV="1">
              <a:off x="2228850" y="2154238"/>
              <a:ext cx="474663" cy="73025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72" name="Line 68"/>
            <p:cNvSpPr>
              <a:spLocks noChangeShapeType="1"/>
            </p:cNvSpPr>
            <p:nvPr/>
          </p:nvSpPr>
          <p:spPr bwMode="auto">
            <a:xfrm>
              <a:off x="2703513" y="2154238"/>
              <a:ext cx="476250" cy="1587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73" name="Line 69"/>
            <p:cNvSpPr>
              <a:spLocks noChangeShapeType="1"/>
            </p:cNvSpPr>
            <p:nvPr/>
          </p:nvSpPr>
          <p:spPr bwMode="auto">
            <a:xfrm>
              <a:off x="3179763" y="2154238"/>
              <a:ext cx="474662" cy="36512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74" name="Line 70"/>
            <p:cNvSpPr>
              <a:spLocks noChangeShapeType="1"/>
            </p:cNvSpPr>
            <p:nvPr/>
          </p:nvSpPr>
          <p:spPr bwMode="auto">
            <a:xfrm>
              <a:off x="3654425" y="2190750"/>
              <a:ext cx="476250" cy="10795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75" name="Line 71"/>
            <p:cNvSpPr>
              <a:spLocks noChangeShapeType="1"/>
            </p:cNvSpPr>
            <p:nvPr/>
          </p:nvSpPr>
          <p:spPr bwMode="auto">
            <a:xfrm>
              <a:off x="4130675" y="2298700"/>
              <a:ext cx="476250" cy="303213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76" name="Line 72"/>
            <p:cNvSpPr>
              <a:spLocks noChangeShapeType="1"/>
            </p:cNvSpPr>
            <p:nvPr/>
          </p:nvSpPr>
          <p:spPr bwMode="auto">
            <a:xfrm>
              <a:off x="4606925" y="2601913"/>
              <a:ext cx="476250" cy="473075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77" name="Line 73"/>
            <p:cNvSpPr>
              <a:spLocks noChangeShapeType="1"/>
            </p:cNvSpPr>
            <p:nvPr/>
          </p:nvSpPr>
          <p:spPr bwMode="auto">
            <a:xfrm>
              <a:off x="5083175" y="3074988"/>
              <a:ext cx="474663" cy="327025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78" name="Line 74"/>
            <p:cNvSpPr>
              <a:spLocks noChangeShapeType="1"/>
            </p:cNvSpPr>
            <p:nvPr/>
          </p:nvSpPr>
          <p:spPr bwMode="auto">
            <a:xfrm>
              <a:off x="5557838" y="3402013"/>
              <a:ext cx="476250" cy="62865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79" name="Line 75"/>
            <p:cNvSpPr>
              <a:spLocks noChangeShapeType="1"/>
            </p:cNvSpPr>
            <p:nvPr/>
          </p:nvSpPr>
          <p:spPr bwMode="auto">
            <a:xfrm>
              <a:off x="6034088" y="4030663"/>
              <a:ext cx="474662" cy="582612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80" name="Line 76"/>
            <p:cNvSpPr>
              <a:spLocks noChangeShapeType="1"/>
            </p:cNvSpPr>
            <p:nvPr/>
          </p:nvSpPr>
          <p:spPr bwMode="auto">
            <a:xfrm flipV="1">
              <a:off x="2228850" y="2190750"/>
              <a:ext cx="474663" cy="36513"/>
            </a:xfrm>
            <a:prstGeom prst="line">
              <a:avLst/>
            </a:prstGeom>
            <a:noFill/>
            <a:ln w="57150">
              <a:solidFill>
                <a:srgbClr val="FF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81" name="Line 77"/>
            <p:cNvSpPr>
              <a:spLocks noChangeShapeType="1"/>
            </p:cNvSpPr>
            <p:nvPr/>
          </p:nvSpPr>
          <p:spPr bwMode="auto">
            <a:xfrm>
              <a:off x="2703513" y="2190750"/>
              <a:ext cx="476250" cy="36513"/>
            </a:xfrm>
            <a:prstGeom prst="line">
              <a:avLst/>
            </a:prstGeom>
            <a:noFill/>
            <a:ln w="57150">
              <a:solidFill>
                <a:srgbClr val="FF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82" name="Line 78"/>
            <p:cNvSpPr>
              <a:spLocks noChangeShapeType="1"/>
            </p:cNvSpPr>
            <p:nvPr/>
          </p:nvSpPr>
          <p:spPr bwMode="auto">
            <a:xfrm>
              <a:off x="3179763" y="2227263"/>
              <a:ext cx="474662" cy="34925"/>
            </a:xfrm>
            <a:prstGeom prst="line">
              <a:avLst/>
            </a:prstGeom>
            <a:noFill/>
            <a:ln w="57150">
              <a:solidFill>
                <a:srgbClr val="FF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83" name="Line 79"/>
            <p:cNvSpPr>
              <a:spLocks noChangeShapeType="1"/>
            </p:cNvSpPr>
            <p:nvPr/>
          </p:nvSpPr>
          <p:spPr bwMode="auto">
            <a:xfrm>
              <a:off x="3654425" y="2262188"/>
              <a:ext cx="476250" cy="230187"/>
            </a:xfrm>
            <a:prstGeom prst="line">
              <a:avLst/>
            </a:prstGeom>
            <a:noFill/>
            <a:ln w="57150">
              <a:solidFill>
                <a:srgbClr val="FF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84" name="Line 80"/>
            <p:cNvSpPr>
              <a:spLocks noChangeShapeType="1"/>
            </p:cNvSpPr>
            <p:nvPr/>
          </p:nvSpPr>
          <p:spPr bwMode="auto">
            <a:xfrm>
              <a:off x="4130675" y="2492375"/>
              <a:ext cx="476250" cy="436563"/>
            </a:xfrm>
            <a:prstGeom prst="line">
              <a:avLst/>
            </a:prstGeom>
            <a:noFill/>
            <a:ln w="57150">
              <a:solidFill>
                <a:srgbClr val="FF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85" name="Line 81"/>
            <p:cNvSpPr>
              <a:spLocks noChangeShapeType="1"/>
            </p:cNvSpPr>
            <p:nvPr/>
          </p:nvSpPr>
          <p:spPr bwMode="auto">
            <a:xfrm>
              <a:off x="4606925" y="2928938"/>
              <a:ext cx="476250" cy="436562"/>
            </a:xfrm>
            <a:prstGeom prst="line">
              <a:avLst/>
            </a:prstGeom>
            <a:noFill/>
            <a:ln w="57150">
              <a:solidFill>
                <a:srgbClr val="FF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86" name="Line 82"/>
            <p:cNvSpPr>
              <a:spLocks noChangeShapeType="1"/>
            </p:cNvSpPr>
            <p:nvPr/>
          </p:nvSpPr>
          <p:spPr bwMode="auto">
            <a:xfrm>
              <a:off x="5083175" y="3365500"/>
              <a:ext cx="474663" cy="701675"/>
            </a:xfrm>
            <a:prstGeom prst="line">
              <a:avLst/>
            </a:prstGeom>
            <a:noFill/>
            <a:ln w="57150">
              <a:solidFill>
                <a:srgbClr val="FF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87" name="Line 83"/>
            <p:cNvSpPr>
              <a:spLocks noChangeShapeType="1"/>
            </p:cNvSpPr>
            <p:nvPr/>
          </p:nvSpPr>
          <p:spPr bwMode="auto">
            <a:xfrm>
              <a:off x="5557838" y="4067175"/>
              <a:ext cx="476250" cy="546100"/>
            </a:xfrm>
            <a:prstGeom prst="line">
              <a:avLst/>
            </a:prstGeom>
            <a:noFill/>
            <a:ln w="57150">
              <a:solidFill>
                <a:srgbClr val="FF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88" name="Line 84"/>
            <p:cNvSpPr>
              <a:spLocks noChangeShapeType="1"/>
            </p:cNvSpPr>
            <p:nvPr/>
          </p:nvSpPr>
          <p:spPr bwMode="auto">
            <a:xfrm>
              <a:off x="6034088" y="4613275"/>
              <a:ext cx="474662" cy="447675"/>
            </a:xfrm>
            <a:prstGeom prst="line">
              <a:avLst/>
            </a:prstGeom>
            <a:noFill/>
            <a:ln w="57150">
              <a:solidFill>
                <a:srgbClr val="FF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89" name="Freeform 85"/>
            <p:cNvSpPr>
              <a:spLocks/>
            </p:cNvSpPr>
            <p:nvPr/>
          </p:nvSpPr>
          <p:spPr bwMode="auto">
            <a:xfrm>
              <a:off x="2201863" y="2190750"/>
              <a:ext cx="53975" cy="71438"/>
            </a:xfrm>
            <a:custGeom>
              <a:avLst/>
              <a:gdLst>
                <a:gd name="T0" fmla="*/ 19 w 39"/>
                <a:gd name="T1" fmla="*/ 0 h 45"/>
                <a:gd name="T2" fmla="*/ 39 w 39"/>
                <a:gd name="T3" fmla="*/ 45 h 45"/>
                <a:gd name="T4" fmla="*/ 0 w 39"/>
                <a:gd name="T5" fmla="*/ 45 h 45"/>
                <a:gd name="T6" fmla="*/ 19 w 39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45">
                  <a:moveTo>
                    <a:pt x="19" y="0"/>
                  </a:moveTo>
                  <a:lnTo>
                    <a:pt x="39" y="45"/>
                  </a:lnTo>
                  <a:lnTo>
                    <a:pt x="0" y="45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90" name="Freeform 86"/>
            <p:cNvSpPr>
              <a:spLocks/>
            </p:cNvSpPr>
            <p:nvPr/>
          </p:nvSpPr>
          <p:spPr bwMode="auto">
            <a:xfrm>
              <a:off x="2676525" y="2117725"/>
              <a:ext cx="55563" cy="73025"/>
            </a:xfrm>
            <a:custGeom>
              <a:avLst/>
              <a:gdLst>
                <a:gd name="T0" fmla="*/ 19 w 39"/>
                <a:gd name="T1" fmla="*/ 0 h 46"/>
                <a:gd name="T2" fmla="*/ 39 w 39"/>
                <a:gd name="T3" fmla="*/ 46 h 46"/>
                <a:gd name="T4" fmla="*/ 0 w 39"/>
                <a:gd name="T5" fmla="*/ 46 h 46"/>
                <a:gd name="T6" fmla="*/ 19 w 39"/>
                <a:gd name="T7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46">
                  <a:moveTo>
                    <a:pt x="19" y="0"/>
                  </a:moveTo>
                  <a:lnTo>
                    <a:pt x="39" y="46"/>
                  </a:lnTo>
                  <a:lnTo>
                    <a:pt x="0" y="46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91" name="Freeform 87"/>
            <p:cNvSpPr>
              <a:spLocks/>
            </p:cNvSpPr>
            <p:nvPr/>
          </p:nvSpPr>
          <p:spPr bwMode="auto">
            <a:xfrm>
              <a:off x="3152775" y="2117725"/>
              <a:ext cx="53975" cy="73025"/>
            </a:xfrm>
            <a:custGeom>
              <a:avLst/>
              <a:gdLst>
                <a:gd name="T0" fmla="*/ 19 w 39"/>
                <a:gd name="T1" fmla="*/ 0 h 46"/>
                <a:gd name="T2" fmla="*/ 39 w 39"/>
                <a:gd name="T3" fmla="*/ 46 h 46"/>
                <a:gd name="T4" fmla="*/ 0 w 39"/>
                <a:gd name="T5" fmla="*/ 46 h 46"/>
                <a:gd name="T6" fmla="*/ 19 w 39"/>
                <a:gd name="T7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46">
                  <a:moveTo>
                    <a:pt x="19" y="0"/>
                  </a:moveTo>
                  <a:lnTo>
                    <a:pt x="39" y="46"/>
                  </a:lnTo>
                  <a:lnTo>
                    <a:pt x="0" y="46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92" name="Freeform 88"/>
            <p:cNvSpPr>
              <a:spLocks/>
            </p:cNvSpPr>
            <p:nvPr/>
          </p:nvSpPr>
          <p:spPr bwMode="auto">
            <a:xfrm>
              <a:off x="3627438" y="2154238"/>
              <a:ext cx="55562" cy="73025"/>
            </a:xfrm>
            <a:custGeom>
              <a:avLst/>
              <a:gdLst>
                <a:gd name="T0" fmla="*/ 19 w 39"/>
                <a:gd name="T1" fmla="*/ 0 h 46"/>
                <a:gd name="T2" fmla="*/ 39 w 39"/>
                <a:gd name="T3" fmla="*/ 46 h 46"/>
                <a:gd name="T4" fmla="*/ 0 w 39"/>
                <a:gd name="T5" fmla="*/ 46 h 46"/>
                <a:gd name="T6" fmla="*/ 19 w 39"/>
                <a:gd name="T7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46">
                  <a:moveTo>
                    <a:pt x="19" y="0"/>
                  </a:moveTo>
                  <a:lnTo>
                    <a:pt x="39" y="46"/>
                  </a:lnTo>
                  <a:lnTo>
                    <a:pt x="0" y="46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93" name="Freeform 89"/>
            <p:cNvSpPr>
              <a:spLocks/>
            </p:cNvSpPr>
            <p:nvPr/>
          </p:nvSpPr>
          <p:spPr bwMode="auto">
            <a:xfrm>
              <a:off x="4103688" y="2262188"/>
              <a:ext cx="55562" cy="73025"/>
            </a:xfrm>
            <a:custGeom>
              <a:avLst/>
              <a:gdLst>
                <a:gd name="T0" fmla="*/ 19 w 39"/>
                <a:gd name="T1" fmla="*/ 0 h 46"/>
                <a:gd name="T2" fmla="*/ 39 w 39"/>
                <a:gd name="T3" fmla="*/ 46 h 46"/>
                <a:gd name="T4" fmla="*/ 0 w 39"/>
                <a:gd name="T5" fmla="*/ 46 h 46"/>
                <a:gd name="T6" fmla="*/ 19 w 39"/>
                <a:gd name="T7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46">
                  <a:moveTo>
                    <a:pt x="19" y="0"/>
                  </a:moveTo>
                  <a:lnTo>
                    <a:pt x="39" y="46"/>
                  </a:lnTo>
                  <a:lnTo>
                    <a:pt x="0" y="46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94" name="Freeform 90"/>
            <p:cNvSpPr>
              <a:spLocks/>
            </p:cNvSpPr>
            <p:nvPr/>
          </p:nvSpPr>
          <p:spPr bwMode="auto">
            <a:xfrm>
              <a:off x="4578350" y="2565400"/>
              <a:ext cx="55563" cy="73025"/>
            </a:xfrm>
            <a:custGeom>
              <a:avLst/>
              <a:gdLst>
                <a:gd name="T0" fmla="*/ 20 w 39"/>
                <a:gd name="T1" fmla="*/ 0 h 46"/>
                <a:gd name="T2" fmla="*/ 39 w 39"/>
                <a:gd name="T3" fmla="*/ 46 h 46"/>
                <a:gd name="T4" fmla="*/ 0 w 39"/>
                <a:gd name="T5" fmla="*/ 46 h 46"/>
                <a:gd name="T6" fmla="*/ 20 w 39"/>
                <a:gd name="T7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46">
                  <a:moveTo>
                    <a:pt x="20" y="0"/>
                  </a:moveTo>
                  <a:lnTo>
                    <a:pt x="39" y="46"/>
                  </a:lnTo>
                  <a:lnTo>
                    <a:pt x="0" y="46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95" name="Freeform 91"/>
            <p:cNvSpPr>
              <a:spLocks/>
            </p:cNvSpPr>
            <p:nvPr/>
          </p:nvSpPr>
          <p:spPr bwMode="auto">
            <a:xfrm>
              <a:off x="5054600" y="3038475"/>
              <a:ext cx="55563" cy="73025"/>
            </a:xfrm>
            <a:custGeom>
              <a:avLst/>
              <a:gdLst>
                <a:gd name="T0" fmla="*/ 20 w 39"/>
                <a:gd name="T1" fmla="*/ 0 h 46"/>
                <a:gd name="T2" fmla="*/ 39 w 39"/>
                <a:gd name="T3" fmla="*/ 46 h 46"/>
                <a:gd name="T4" fmla="*/ 0 w 39"/>
                <a:gd name="T5" fmla="*/ 46 h 46"/>
                <a:gd name="T6" fmla="*/ 20 w 39"/>
                <a:gd name="T7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46">
                  <a:moveTo>
                    <a:pt x="20" y="0"/>
                  </a:moveTo>
                  <a:lnTo>
                    <a:pt x="39" y="46"/>
                  </a:lnTo>
                  <a:lnTo>
                    <a:pt x="0" y="46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96" name="Freeform 92"/>
            <p:cNvSpPr>
              <a:spLocks/>
            </p:cNvSpPr>
            <p:nvPr/>
          </p:nvSpPr>
          <p:spPr bwMode="auto">
            <a:xfrm>
              <a:off x="5530850" y="3365500"/>
              <a:ext cx="53975" cy="71438"/>
            </a:xfrm>
            <a:custGeom>
              <a:avLst/>
              <a:gdLst>
                <a:gd name="T0" fmla="*/ 20 w 39"/>
                <a:gd name="T1" fmla="*/ 0 h 45"/>
                <a:gd name="T2" fmla="*/ 39 w 39"/>
                <a:gd name="T3" fmla="*/ 45 h 45"/>
                <a:gd name="T4" fmla="*/ 0 w 39"/>
                <a:gd name="T5" fmla="*/ 45 h 45"/>
                <a:gd name="T6" fmla="*/ 20 w 39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45">
                  <a:moveTo>
                    <a:pt x="20" y="0"/>
                  </a:moveTo>
                  <a:lnTo>
                    <a:pt x="39" y="45"/>
                  </a:lnTo>
                  <a:lnTo>
                    <a:pt x="0" y="45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97" name="Freeform 93"/>
            <p:cNvSpPr>
              <a:spLocks/>
            </p:cNvSpPr>
            <p:nvPr/>
          </p:nvSpPr>
          <p:spPr bwMode="auto">
            <a:xfrm>
              <a:off x="6005513" y="3994150"/>
              <a:ext cx="55562" cy="73025"/>
            </a:xfrm>
            <a:custGeom>
              <a:avLst/>
              <a:gdLst>
                <a:gd name="T0" fmla="*/ 20 w 39"/>
                <a:gd name="T1" fmla="*/ 0 h 46"/>
                <a:gd name="T2" fmla="*/ 39 w 39"/>
                <a:gd name="T3" fmla="*/ 46 h 46"/>
                <a:gd name="T4" fmla="*/ 0 w 39"/>
                <a:gd name="T5" fmla="*/ 46 h 46"/>
                <a:gd name="T6" fmla="*/ 20 w 39"/>
                <a:gd name="T7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46">
                  <a:moveTo>
                    <a:pt x="20" y="0"/>
                  </a:moveTo>
                  <a:lnTo>
                    <a:pt x="39" y="46"/>
                  </a:lnTo>
                  <a:lnTo>
                    <a:pt x="0" y="46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98" name="Freeform 94"/>
            <p:cNvSpPr>
              <a:spLocks/>
            </p:cNvSpPr>
            <p:nvPr/>
          </p:nvSpPr>
          <p:spPr bwMode="auto">
            <a:xfrm>
              <a:off x="6481763" y="4576763"/>
              <a:ext cx="53975" cy="71437"/>
            </a:xfrm>
            <a:custGeom>
              <a:avLst/>
              <a:gdLst>
                <a:gd name="T0" fmla="*/ 20 w 39"/>
                <a:gd name="T1" fmla="*/ 0 h 45"/>
                <a:gd name="T2" fmla="*/ 39 w 39"/>
                <a:gd name="T3" fmla="*/ 45 h 45"/>
                <a:gd name="T4" fmla="*/ 0 w 39"/>
                <a:gd name="T5" fmla="*/ 45 h 45"/>
                <a:gd name="T6" fmla="*/ 20 w 39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45">
                  <a:moveTo>
                    <a:pt x="20" y="0"/>
                  </a:moveTo>
                  <a:lnTo>
                    <a:pt x="39" y="45"/>
                  </a:lnTo>
                  <a:lnTo>
                    <a:pt x="0" y="45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99" name="Rectangle 95"/>
            <p:cNvSpPr>
              <a:spLocks noChangeArrowheads="1"/>
            </p:cNvSpPr>
            <p:nvPr/>
          </p:nvSpPr>
          <p:spPr bwMode="auto">
            <a:xfrm>
              <a:off x="2190750" y="2178050"/>
              <a:ext cx="84138" cy="109538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00" name="Line 96"/>
            <p:cNvSpPr>
              <a:spLocks noChangeShapeType="1"/>
            </p:cNvSpPr>
            <p:nvPr/>
          </p:nvSpPr>
          <p:spPr bwMode="auto">
            <a:xfrm flipH="1" flipV="1">
              <a:off x="2201863" y="2190750"/>
              <a:ext cx="26987" cy="3651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01" name="Line 97"/>
            <p:cNvSpPr>
              <a:spLocks noChangeShapeType="1"/>
            </p:cNvSpPr>
            <p:nvPr/>
          </p:nvSpPr>
          <p:spPr bwMode="auto">
            <a:xfrm>
              <a:off x="2228850" y="2227263"/>
              <a:ext cx="26988" cy="34925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02" name="Line 98"/>
            <p:cNvSpPr>
              <a:spLocks noChangeShapeType="1"/>
            </p:cNvSpPr>
            <p:nvPr/>
          </p:nvSpPr>
          <p:spPr bwMode="auto">
            <a:xfrm flipH="1">
              <a:off x="2201863" y="2227263"/>
              <a:ext cx="26987" cy="34925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03" name="Line 99"/>
            <p:cNvSpPr>
              <a:spLocks noChangeShapeType="1"/>
            </p:cNvSpPr>
            <p:nvPr/>
          </p:nvSpPr>
          <p:spPr bwMode="auto">
            <a:xfrm flipV="1">
              <a:off x="2228850" y="2190750"/>
              <a:ext cx="26988" cy="3651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04" name="Rectangle 100"/>
            <p:cNvSpPr>
              <a:spLocks noChangeArrowheads="1"/>
            </p:cNvSpPr>
            <p:nvPr/>
          </p:nvSpPr>
          <p:spPr bwMode="auto">
            <a:xfrm>
              <a:off x="2667000" y="2141538"/>
              <a:ext cx="82550" cy="109537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05" name="Line 101"/>
            <p:cNvSpPr>
              <a:spLocks noChangeShapeType="1"/>
            </p:cNvSpPr>
            <p:nvPr/>
          </p:nvSpPr>
          <p:spPr bwMode="auto">
            <a:xfrm flipH="1" flipV="1">
              <a:off x="2676525" y="2154238"/>
              <a:ext cx="26988" cy="3651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06" name="Line 102"/>
            <p:cNvSpPr>
              <a:spLocks noChangeShapeType="1"/>
            </p:cNvSpPr>
            <p:nvPr/>
          </p:nvSpPr>
          <p:spPr bwMode="auto">
            <a:xfrm>
              <a:off x="2703513" y="2190750"/>
              <a:ext cx="28575" cy="3651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07" name="Line 103"/>
            <p:cNvSpPr>
              <a:spLocks noChangeShapeType="1"/>
            </p:cNvSpPr>
            <p:nvPr/>
          </p:nvSpPr>
          <p:spPr bwMode="auto">
            <a:xfrm flipH="1">
              <a:off x="2676525" y="2190750"/>
              <a:ext cx="26988" cy="3651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08" name="Line 104"/>
            <p:cNvSpPr>
              <a:spLocks noChangeShapeType="1"/>
            </p:cNvSpPr>
            <p:nvPr/>
          </p:nvSpPr>
          <p:spPr bwMode="auto">
            <a:xfrm flipV="1">
              <a:off x="2703513" y="2154238"/>
              <a:ext cx="28575" cy="3651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09" name="Rectangle 105"/>
            <p:cNvSpPr>
              <a:spLocks noChangeArrowheads="1"/>
            </p:cNvSpPr>
            <p:nvPr/>
          </p:nvSpPr>
          <p:spPr bwMode="auto">
            <a:xfrm>
              <a:off x="3143250" y="2178050"/>
              <a:ext cx="82550" cy="109538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10" name="Line 106"/>
            <p:cNvSpPr>
              <a:spLocks noChangeShapeType="1"/>
            </p:cNvSpPr>
            <p:nvPr/>
          </p:nvSpPr>
          <p:spPr bwMode="auto">
            <a:xfrm flipH="1" flipV="1">
              <a:off x="3152775" y="2190750"/>
              <a:ext cx="26988" cy="3651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11" name="Line 107"/>
            <p:cNvSpPr>
              <a:spLocks noChangeShapeType="1"/>
            </p:cNvSpPr>
            <p:nvPr/>
          </p:nvSpPr>
          <p:spPr bwMode="auto">
            <a:xfrm>
              <a:off x="3179763" y="2227263"/>
              <a:ext cx="26987" cy="34925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12" name="Line 108"/>
            <p:cNvSpPr>
              <a:spLocks noChangeShapeType="1"/>
            </p:cNvSpPr>
            <p:nvPr/>
          </p:nvSpPr>
          <p:spPr bwMode="auto">
            <a:xfrm flipH="1">
              <a:off x="3152775" y="2227263"/>
              <a:ext cx="26988" cy="34925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13" name="Line 109"/>
            <p:cNvSpPr>
              <a:spLocks noChangeShapeType="1"/>
            </p:cNvSpPr>
            <p:nvPr/>
          </p:nvSpPr>
          <p:spPr bwMode="auto">
            <a:xfrm flipV="1">
              <a:off x="3179763" y="2190750"/>
              <a:ext cx="26987" cy="3651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14" name="Rectangle 110"/>
            <p:cNvSpPr>
              <a:spLocks noChangeArrowheads="1"/>
            </p:cNvSpPr>
            <p:nvPr/>
          </p:nvSpPr>
          <p:spPr bwMode="auto">
            <a:xfrm>
              <a:off x="3619500" y="2214563"/>
              <a:ext cx="82550" cy="109537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15" name="Line 111"/>
            <p:cNvSpPr>
              <a:spLocks noChangeShapeType="1"/>
            </p:cNvSpPr>
            <p:nvPr/>
          </p:nvSpPr>
          <p:spPr bwMode="auto">
            <a:xfrm flipH="1" flipV="1">
              <a:off x="3627438" y="2227263"/>
              <a:ext cx="26987" cy="34925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16" name="Line 112"/>
            <p:cNvSpPr>
              <a:spLocks noChangeShapeType="1"/>
            </p:cNvSpPr>
            <p:nvPr/>
          </p:nvSpPr>
          <p:spPr bwMode="auto">
            <a:xfrm>
              <a:off x="3654425" y="2262188"/>
              <a:ext cx="28575" cy="3651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17" name="Line 113"/>
            <p:cNvSpPr>
              <a:spLocks noChangeShapeType="1"/>
            </p:cNvSpPr>
            <p:nvPr/>
          </p:nvSpPr>
          <p:spPr bwMode="auto">
            <a:xfrm flipH="1">
              <a:off x="3627438" y="2262188"/>
              <a:ext cx="26987" cy="3651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18" name="Line 114"/>
            <p:cNvSpPr>
              <a:spLocks noChangeShapeType="1"/>
            </p:cNvSpPr>
            <p:nvPr/>
          </p:nvSpPr>
          <p:spPr bwMode="auto">
            <a:xfrm flipV="1">
              <a:off x="3654425" y="2227263"/>
              <a:ext cx="28575" cy="34925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19" name="Rectangle 115"/>
            <p:cNvSpPr>
              <a:spLocks noChangeArrowheads="1"/>
            </p:cNvSpPr>
            <p:nvPr/>
          </p:nvSpPr>
          <p:spPr bwMode="auto">
            <a:xfrm>
              <a:off x="4095750" y="2444750"/>
              <a:ext cx="80963" cy="109538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20" name="Line 116"/>
            <p:cNvSpPr>
              <a:spLocks noChangeShapeType="1"/>
            </p:cNvSpPr>
            <p:nvPr/>
          </p:nvSpPr>
          <p:spPr bwMode="auto">
            <a:xfrm flipH="1" flipV="1">
              <a:off x="4103688" y="2457450"/>
              <a:ext cx="26987" cy="34925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21" name="Line 117"/>
            <p:cNvSpPr>
              <a:spLocks noChangeShapeType="1"/>
            </p:cNvSpPr>
            <p:nvPr/>
          </p:nvSpPr>
          <p:spPr bwMode="auto">
            <a:xfrm>
              <a:off x="4130675" y="2492375"/>
              <a:ext cx="28575" cy="3651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22" name="Line 118"/>
            <p:cNvSpPr>
              <a:spLocks noChangeShapeType="1"/>
            </p:cNvSpPr>
            <p:nvPr/>
          </p:nvSpPr>
          <p:spPr bwMode="auto">
            <a:xfrm flipH="1">
              <a:off x="4103688" y="2492375"/>
              <a:ext cx="26987" cy="3651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23" name="Line 119"/>
            <p:cNvSpPr>
              <a:spLocks noChangeShapeType="1"/>
            </p:cNvSpPr>
            <p:nvPr/>
          </p:nvSpPr>
          <p:spPr bwMode="auto">
            <a:xfrm flipV="1">
              <a:off x="4130675" y="2457450"/>
              <a:ext cx="28575" cy="34925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24" name="Rectangle 120"/>
            <p:cNvSpPr>
              <a:spLocks noChangeArrowheads="1"/>
            </p:cNvSpPr>
            <p:nvPr/>
          </p:nvSpPr>
          <p:spPr bwMode="auto">
            <a:xfrm>
              <a:off x="4570413" y="2881313"/>
              <a:ext cx="82550" cy="107950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25" name="Line 121"/>
            <p:cNvSpPr>
              <a:spLocks noChangeShapeType="1"/>
            </p:cNvSpPr>
            <p:nvPr/>
          </p:nvSpPr>
          <p:spPr bwMode="auto">
            <a:xfrm flipH="1" flipV="1">
              <a:off x="4578350" y="2892425"/>
              <a:ext cx="28575" cy="3651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26" name="Line 122"/>
            <p:cNvSpPr>
              <a:spLocks noChangeShapeType="1"/>
            </p:cNvSpPr>
            <p:nvPr/>
          </p:nvSpPr>
          <p:spPr bwMode="auto">
            <a:xfrm>
              <a:off x="4606925" y="2928938"/>
              <a:ext cx="26988" cy="3651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27" name="Line 123"/>
            <p:cNvSpPr>
              <a:spLocks noChangeShapeType="1"/>
            </p:cNvSpPr>
            <p:nvPr/>
          </p:nvSpPr>
          <p:spPr bwMode="auto">
            <a:xfrm flipH="1">
              <a:off x="4578350" y="2928938"/>
              <a:ext cx="28575" cy="3651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28" name="Line 124"/>
            <p:cNvSpPr>
              <a:spLocks noChangeShapeType="1"/>
            </p:cNvSpPr>
            <p:nvPr/>
          </p:nvSpPr>
          <p:spPr bwMode="auto">
            <a:xfrm flipV="1">
              <a:off x="4606925" y="2892425"/>
              <a:ext cx="26988" cy="3651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29" name="Rectangle 125"/>
            <p:cNvSpPr>
              <a:spLocks noChangeArrowheads="1"/>
            </p:cNvSpPr>
            <p:nvPr/>
          </p:nvSpPr>
          <p:spPr bwMode="auto">
            <a:xfrm>
              <a:off x="5046663" y="3316288"/>
              <a:ext cx="80962" cy="109537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30" name="Line 126"/>
            <p:cNvSpPr>
              <a:spLocks noChangeShapeType="1"/>
            </p:cNvSpPr>
            <p:nvPr/>
          </p:nvSpPr>
          <p:spPr bwMode="auto">
            <a:xfrm flipH="1" flipV="1">
              <a:off x="5054600" y="3328988"/>
              <a:ext cx="28575" cy="3651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31" name="Line 127"/>
            <p:cNvSpPr>
              <a:spLocks noChangeShapeType="1"/>
            </p:cNvSpPr>
            <p:nvPr/>
          </p:nvSpPr>
          <p:spPr bwMode="auto">
            <a:xfrm>
              <a:off x="5083175" y="3365500"/>
              <a:ext cx="26988" cy="3651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32" name="Line 128"/>
            <p:cNvSpPr>
              <a:spLocks noChangeShapeType="1"/>
            </p:cNvSpPr>
            <p:nvPr/>
          </p:nvSpPr>
          <p:spPr bwMode="auto">
            <a:xfrm flipH="1">
              <a:off x="5054600" y="3365500"/>
              <a:ext cx="28575" cy="3651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33" name="Line 129"/>
            <p:cNvSpPr>
              <a:spLocks noChangeShapeType="1"/>
            </p:cNvSpPr>
            <p:nvPr/>
          </p:nvSpPr>
          <p:spPr bwMode="auto">
            <a:xfrm flipV="1">
              <a:off x="5083175" y="3328988"/>
              <a:ext cx="26988" cy="3651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34" name="Rectangle 130"/>
            <p:cNvSpPr>
              <a:spLocks noChangeArrowheads="1"/>
            </p:cNvSpPr>
            <p:nvPr/>
          </p:nvSpPr>
          <p:spPr bwMode="auto">
            <a:xfrm>
              <a:off x="5521325" y="4019550"/>
              <a:ext cx="82550" cy="107950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35" name="Line 131"/>
            <p:cNvSpPr>
              <a:spLocks noChangeShapeType="1"/>
            </p:cNvSpPr>
            <p:nvPr/>
          </p:nvSpPr>
          <p:spPr bwMode="auto">
            <a:xfrm flipH="1" flipV="1">
              <a:off x="5530850" y="4030663"/>
              <a:ext cx="26988" cy="3651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36" name="Line 132"/>
            <p:cNvSpPr>
              <a:spLocks noChangeShapeType="1"/>
            </p:cNvSpPr>
            <p:nvPr/>
          </p:nvSpPr>
          <p:spPr bwMode="auto">
            <a:xfrm>
              <a:off x="5557838" y="4067175"/>
              <a:ext cx="26987" cy="3651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37" name="Line 133"/>
            <p:cNvSpPr>
              <a:spLocks noChangeShapeType="1"/>
            </p:cNvSpPr>
            <p:nvPr/>
          </p:nvSpPr>
          <p:spPr bwMode="auto">
            <a:xfrm flipH="1">
              <a:off x="5530850" y="4067175"/>
              <a:ext cx="26988" cy="3651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38" name="Line 134"/>
            <p:cNvSpPr>
              <a:spLocks noChangeShapeType="1"/>
            </p:cNvSpPr>
            <p:nvPr/>
          </p:nvSpPr>
          <p:spPr bwMode="auto">
            <a:xfrm flipV="1">
              <a:off x="5557838" y="4030663"/>
              <a:ext cx="26987" cy="3651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39" name="Rectangle 135"/>
            <p:cNvSpPr>
              <a:spLocks noChangeArrowheads="1"/>
            </p:cNvSpPr>
            <p:nvPr/>
          </p:nvSpPr>
          <p:spPr bwMode="auto">
            <a:xfrm>
              <a:off x="5997575" y="4564063"/>
              <a:ext cx="80963" cy="109537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40" name="Line 136"/>
            <p:cNvSpPr>
              <a:spLocks noChangeShapeType="1"/>
            </p:cNvSpPr>
            <p:nvPr/>
          </p:nvSpPr>
          <p:spPr bwMode="auto">
            <a:xfrm flipH="1" flipV="1">
              <a:off x="6005513" y="4576763"/>
              <a:ext cx="28575" cy="3651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41" name="Line 137"/>
            <p:cNvSpPr>
              <a:spLocks noChangeShapeType="1"/>
            </p:cNvSpPr>
            <p:nvPr/>
          </p:nvSpPr>
          <p:spPr bwMode="auto">
            <a:xfrm>
              <a:off x="6034088" y="4613275"/>
              <a:ext cx="26987" cy="34925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42" name="Line 138"/>
            <p:cNvSpPr>
              <a:spLocks noChangeShapeType="1"/>
            </p:cNvSpPr>
            <p:nvPr/>
          </p:nvSpPr>
          <p:spPr bwMode="auto">
            <a:xfrm flipH="1">
              <a:off x="6005513" y="4613275"/>
              <a:ext cx="28575" cy="34925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43" name="Line 139"/>
            <p:cNvSpPr>
              <a:spLocks noChangeShapeType="1"/>
            </p:cNvSpPr>
            <p:nvPr/>
          </p:nvSpPr>
          <p:spPr bwMode="auto">
            <a:xfrm flipV="1">
              <a:off x="6034088" y="4576763"/>
              <a:ext cx="26987" cy="3651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44" name="Rectangle 140"/>
            <p:cNvSpPr>
              <a:spLocks noChangeArrowheads="1"/>
            </p:cNvSpPr>
            <p:nvPr/>
          </p:nvSpPr>
          <p:spPr bwMode="auto">
            <a:xfrm>
              <a:off x="6472238" y="5011738"/>
              <a:ext cx="82550" cy="109537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45" name="Line 141"/>
            <p:cNvSpPr>
              <a:spLocks noChangeShapeType="1"/>
            </p:cNvSpPr>
            <p:nvPr/>
          </p:nvSpPr>
          <p:spPr bwMode="auto">
            <a:xfrm flipH="1" flipV="1">
              <a:off x="6481763" y="5024438"/>
              <a:ext cx="26987" cy="3651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46" name="Line 142"/>
            <p:cNvSpPr>
              <a:spLocks noChangeShapeType="1"/>
            </p:cNvSpPr>
            <p:nvPr/>
          </p:nvSpPr>
          <p:spPr bwMode="auto">
            <a:xfrm>
              <a:off x="6508750" y="5060950"/>
              <a:ext cx="26988" cy="3651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47" name="Line 143"/>
            <p:cNvSpPr>
              <a:spLocks noChangeShapeType="1"/>
            </p:cNvSpPr>
            <p:nvPr/>
          </p:nvSpPr>
          <p:spPr bwMode="auto">
            <a:xfrm flipH="1">
              <a:off x="6481763" y="5060950"/>
              <a:ext cx="26987" cy="3651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48" name="Line 144"/>
            <p:cNvSpPr>
              <a:spLocks noChangeShapeType="1"/>
            </p:cNvSpPr>
            <p:nvPr/>
          </p:nvSpPr>
          <p:spPr bwMode="auto">
            <a:xfrm flipV="1">
              <a:off x="6508750" y="5024438"/>
              <a:ext cx="26988" cy="3651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49" name="Rectangle 145"/>
            <p:cNvSpPr>
              <a:spLocks noChangeArrowheads="1"/>
            </p:cNvSpPr>
            <p:nvPr/>
          </p:nvSpPr>
          <p:spPr bwMode="auto">
            <a:xfrm>
              <a:off x="1789113" y="5440363"/>
              <a:ext cx="106362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ES" sz="1500" b="1">
                  <a:solidFill>
                    <a:schemeClr val="accent2"/>
                  </a:solidFill>
                  <a:latin typeface="CG Omega" charset="0"/>
                </a:rPr>
                <a:t>0</a:t>
              </a:r>
              <a:endParaRPr lang="es-ES" sz="2400" b="1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50" name="Rectangle 146"/>
            <p:cNvSpPr>
              <a:spLocks noChangeArrowheads="1"/>
            </p:cNvSpPr>
            <p:nvPr/>
          </p:nvSpPr>
          <p:spPr bwMode="auto">
            <a:xfrm>
              <a:off x="6840538" y="4868863"/>
              <a:ext cx="319087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ES" sz="1500" b="1">
                  <a:solidFill>
                    <a:schemeClr val="accent2"/>
                  </a:solidFill>
                  <a:latin typeface="CG Omega" charset="0"/>
                </a:rPr>
                <a:t>100</a:t>
              </a:r>
              <a:endParaRPr lang="es-ES" sz="2400" b="1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51" name="Rectangle 147"/>
            <p:cNvSpPr>
              <a:spLocks noChangeArrowheads="1"/>
            </p:cNvSpPr>
            <p:nvPr/>
          </p:nvSpPr>
          <p:spPr bwMode="auto">
            <a:xfrm>
              <a:off x="6840538" y="4335463"/>
              <a:ext cx="319087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ES" sz="1500" b="1">
                  <a:solidFill>
                    <a:schemeClr val="accent2"/>
                  </a:solidFill>
                  <a:latin typeface="CG Omega" charset="0"/>
                </a:rPr>
                <a:t>200</a:t>
              </a:r>
              <a:endParaRPr lang="es-ES" sz="2400" b="1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52" name="Rectangle 148"/>
            <p:cNvSpPr>
              <a:spLocks noChangeArrowheads="1"/>
            </p:cNvSpPr>
            <p:nvPr/>
          </p:nvSpPr>
          <p:spPr bwMode="auto">
            <a:xfrm>
              <a:off x="6840538" y="3802063"/>
              <a:ext cx="319087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ES" sz="1500" b="1">
                  <a:solidFill>
                    <a:schemeClr val="accent2"/>
                  </a:solidFill>
                  <a:latin typeface="CG Omega" charset="0"/>
                </a:rPr>
                <a:t>300</a:t>
              </a:r>
              <a:endParaRPr lang="es-ES" sz="2400" b="1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53" name="Rectangle 149"/>
            <p:cNvSpPr>
              <a:spLocks noChangeArrowheads="1"/>
            </p:cNvSpPr>
            <p:nvPr/>
          </p:nvSpPr>
          <p:spPr bwMode="auto">
            <a:xfrm>
              <a:off x="6840538" y="3268663"/>
              <a:ext cx="319087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ES" sz="1500" b="1">
                  <a:solidFill>
                    <a:schemeClr val="accent2"/>
                  </a:solidFill>
                  <a:latin typeface="CG Omega" charset="0"/>
                </a:rPr>
                <a:t>400</a:t>
              </a:r>
              <a:endParaRPr lang="es-ES" sz="2400" b="1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54" name="Rectangle 150"/>
            <p:cNvSpPr>
              <a:spLocks noChangeArrowheads="1"/>
            </p:cNvSpPr>
            <p:nvPr/>
          </p:nvSpPr>
          <p:spPr bwMode="auto">
            <a:xfrm>
              <a:off x="6840538" y="2735263"/>
              <a:ext cx="319087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ES" sz="1500" b="1">
                  <a:solidFill>
                    <a:schemeClr val="accent2"/>
                  </a:solidFill>
                  <a:latin typeface="CG Omega" charset="0"/>
                </a:rPr>
                <a:t>500</a:t>
              </a:r>
              <a:endParaRPr lang="es-ES" sz="2400" b="1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55" name="Rectangle 151"/>
            <p:cNvSpPr>
              <a:spLocks noChangeArrowheads="1"/>
            </p:cNvSpPr>
            <p:nvPr/>
          </p:nvSpPr>
          <p:spPr bwMode="auto">
            <a:xfrm>
              <a:off x="6840538" y="2201863"/>
              <a:ext cx="319087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ES" sz="1500" b="1">
                  <a:solidFill>
                    <a:schemeClr val="accent2"/>
                  </a:solidFill>
                  <a:latin typeface="CG Omega" charset="0"/>
                </a:rPr>
                <a:t>600</a:t>
              </a:r>
              <a:endParaRPr lang="es-ES" sz="2400" b="1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56" name="Rectangle 152"/>
            <p:cNvSpPr>
              <a:spLocks noChangeArrowheads="1"/>
            </p:cNvSpPr>
            <p:nvPr/>
          </p:nvSpPr>
          <p:spPr bwMode="auto">
            <a:xfrm>
              <a:off x="6840538" y="1744663"/>
              <a:ext cx="319087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ES" sz="1500" b="1">
                  <a:solidFill>
                    <a:schemeClr val="accent2"/>
                  </a:solidFill>
                  <a:latin typeface="CG Omega" charset="0"/>
                </a:rPr>
                <a:t>700</a:t>
              </a:r>
              <a:endParaRPr lang="es-ES" sz="2400" b="1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57" name="Rectangle 153"/>
            <p:cNvSpPr>
              <a:spLocks noChangeArrowheads="1"/>
            </p:cNvSpPr>
            <p:nvPr/>
          </p:nvSpPr>
          <p:spPr bwMode="auto">
            <a:xfrm>
              <a:off x="2166938" y="5595938"/>
              <a:ext cx="4349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MX" sz="1400">
                  <a:solidFill>
                    <a:schemeClr val="accent2"/>
                  </a:solidFill>
                  <a:latin typeface="CG Omega" charset="0"/>
                </a:rPr>
                <a:t>3°</a:t>
              </a:r>
              <a:endParaRPr lang="es-ES" sz="1400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58" name="Rectangle 154"/>
            <p:cNvSpPr>
              <a:spLocks noChangeArrowheads="1"/>
            </p:cNvSpPr>
            <p:nvPr/>
          </p:nvSpPr>
          <p:spPr bwMode="auto">
            <a:xfrm>
              <a:off x="2647950" y="5595938"/>
              <a:ext cx="42068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MX" sz="1400">
                  <a:solidFill>
                    <a:schemeClr val="accent2"/>
                  </a:solidFill>
                  <a:latin typeface="CG Omega" charset="0"/>
                </a:rPr>
                <a:t>4°</a:t>
              </a:r>
              <a:endParaRPr lang="es-ES" sz="1400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59" name="Rectangle 155"/>
            <p:cNvSpPr>
              <a:spLocks noChangeArrowheads="1"/>
            </p:cNvSpPr>
            <p:nvPr/>
          </p:nvSpPr>
          <p:spPr bwMode="auto">
            <a:xfrm>
              <a:off x="3122613" y="5594350"/>
              <a:ext cx="420687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MX" sz="1400">
                  <a:solidFill>
                    <a:schemeClr val="accent2"/>
                  </a:solidFill>
                  <a:latin typeface="CG Omega" charset="0"/>
                </a:rPr>
                <a:t>5°</a:t>
              </a:r>
              <a:endParaRPr lang="es-ES" sz="1400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60" name="Rectangle 156"/>
            <p:cNvSpPr>
              <a:spLocks noChangeArrowheads="1"/>
            </p:cNvSpPr>
            <p:nvPr/>
          </p:nvSpPr>
          <p:spPr bwMode="auto">
            <a:xfrm>
              <a:off x="3589338" y="5594350"/>
              <a:ext cx="725487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MX" sz="1400">
                  <a:solidFill>
                    <a:schemeClr val="accent2"/>
                  </a:solidFill>
                  <a:latin typeface="CG Omega" charset="0"/>
                </a:rPr>
                <a:t>6°</a:t>
              </a:r>
              <a:endParaRPr lang="es-ES" sz="1400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61" name="Rectangle 157"/>
            <p:cNvSpPr>
              <a:spLocks noChangeArrowheads="1"/>
            </p:cNvSpPr>
            <p:nvPr/>
          </p:nvSpPr>
          <p:spPr bwMode="auto">
            <a:xfrm>
              <a:off x="4070350" y="5594350"/>
              <a:ext cx="42068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MX" sz="1400">
                  <a:solidFill>
                    <a:schemeClr val="accent2"/>
                  </a:solidFill>
                  <a:latin typeface="CG Omega" charset="0"/>
                </a:rPr>
                <a:t>1°</a:t>
              </a:r>
              <a:endParaRPr lang="es-ES" sz="1400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62" name="Rectangle 158"/>
            <p:cNvSpPr>
              <a:spLocks noChangeArrowheads="1"/>
            </p:cNvSpPr>
            <p:nvPr/>
          </p:nvSpPr>
          <p:spPr bwMode="auto">
            <a:xfrm>
              <a:off x="4545013" y="5594350"/>
              <a:ext cx="563562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MX" sz="1400">
                  <a:solidFill>
                    <a:schemeClr val="accent2"/>
                  </a:solidFill>
                  <a:latin typeface="CG Omega" charset="0"/>
                </a:rPr>
                <a:t>2°</a:t>
              </a:r>
              <a:endParaRPr lang="es-ES" sz="1400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63" name="Rectangle 159"/>
            <p:cNvSpPr>
              <a:spLocks noChangeArrowheads="1"/>
            </p:cNvSpPr>
            <p:nvPr/>
          </p:nvSpPr>
          <p:spPr bwMode="auto">
            <a:xfrm>
              <a:off x="5019675" y="5594350"/>
              <a:ext cx="41751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MX" sz="1400">
                  <a:solidFill>
                    <a:schemeClr val="accent2"/>
                  </a:solidFill>
                  <a:latin typeface="CG Omega" charset="0"/>
                </a:rPr>
                <a:t>3°</a:t>
              </a:r>
              <a:endParaRPr lang="es-ES" sz="1400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64" name="Rectangle 160"/>
            <p:cNvSpPr>
              <a:spLocks noChangeArrowheads="1"/>
            </p:cNvSpPr>
            <p:nvPr/>
          </p:nvSpPr>
          <p:spPr bwMode="auto">
            <a:xfrm>
              <a:off x="5492750" y="5594350"/>
              <a:ext cx="42068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MX" sz="1400">
                  <a:solidFill>
                    <a:schemeClr val="accent2"/>
                  </a:solidFill>
                  <a:latin typeface="CG Omega" charset="0"/>
                </a:rPr>
                <a:t>1°</a:t>
              </a:r>
              <a:endParaRPr lang="es-ES" sz="1400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65" name="Rectangle 161"/>
            <p:cNvSpPr>
              <a:spLocks noChangeArrowheads="1"/>
            </p:cNvSpPr>
            <p:nvPr/>
          </p:nvSpPr>
          <p:spPr bwMode="auto">
            <a:xfrm>
              <a:off x="5967413" y="5594350"/>
              <a:ext cx="3587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MX" sz="1400">
                  <a:solidFill>
                    <a:schemeClr val="accent2"/>
                  </a:solidFill>
                  <a:latin typeface="CG Omega" charset="0"/>
                </a:rPr>
                <a:t>2°</a:t>
              </a:r>
              <a:endParaRPr lang="es-ES" sz="1400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66" name="Rectangle 162"/>
            <p:cNvSpPr>
              <a:spLocks noChangeArrowheads="1"/>
            </p:cNvSpPr>
            <p:nvPr/>
          </p:nvSpPr>
          <p:spPr bwMode="auto">
            <a:xfrm>
              <a:off x="6384925" y="5594350"/>
              <a:ext cx="3968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MX" sz="1400">
                  <a:solidFill>
                    <a:schemeClr val="accent2"/>
                  </a:solidFill>
                  <a:latin typeface="CG Omega" charset="0"/>
                </a:rPr>
                <a:t>3°</a:t>
              </a:r>
              <a:endParaRPr lang="es-ES" sz="1400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67" name="Rectangle 163"/>
            <p:cNvSpPr>
              <a:spLocks noChangeArrowheads="1"/>
            </p:cNvSpPr>
            <p:nvPr/>
          </p:nvSpPr>
          <p:spPr bwMode="auto">
            <a:xfrm rot="16200000">
              <a:off x="912019" y="3569494"/>
              <a:ext cx="1163638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ES" sz="1500" b="1">
                  <a:solidFill>
                    <a:schemeClr val="accent2"/>
                  </a:solidFill>
                  <a:latin typeface="CG Omega" charset="0"/>
                </a:rPr>
                <a:t>Asistencia (%)</a:t>
              </a:r>
              <a:endParaRPr lang="es-ES" sz="2400" b="1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68" name="Rectangle 164"/>
            <p:cNvSpPr>
              <a:spLocks noChangeArrowheads="1"/>
            </p:cNvSpPr>
            <p:nvPr/>
          </p:nvSpPr>
          <p:spPr bwMode="auto">
            <a:xfrm>
              <a:off x="6864350" y="5387975"/>
              <a:ext cx="106363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ES" sz="1500" b="1">
                  <a:solidFill>
                    <a:schemeClr val="accent2"/>
                  </a:solidFill>
                  <a:latin typeface="CG Omega" charset="0"/>
                </a:rPr>
                <a:t>0</a:t>
              </a:r>
              <a:endParaRPr lang="es-ES" sz="2400" b="1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69" name="Rectangle 165"/>
            <p:cNvSpPr>
              <a:spLocks noChangeArrowheads="1"/>
            </p:cNvSpPr>
            <p:nvPr/>
          </p:nvSpPr>
          <p:spPr bwMode="auto">
            <a:xfrm>
              <a:off x="1708150" y="5097463"/>
              <a:ext cx="2127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ES" sz="1500" b="1">
                  <a:solidFill>
                    <a:schemeClr val="accent2"/>
                  </a:solidFill>
                  <a:latin typeface="CG Omega" charset="0"/>
                </a:rPr>
                <a:t>10</a:t>
              </a:r>
              <a:endParaRPr lang="es-ES" sz="2400" b="1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70" name="Rectangle 166"/>
            <p:cNvSpPr>
              <a:spLocks noChangeArrowheads="1"/>
            </p:cNvSpPr>
            <p:nvPr/>
          </p:nvSpPr>
          <p:spPr bwMode="auto">
            <a:xfrm>
              <a:off x="1708150" y="4716463"/>
              <a:ext cx="2127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ES" sz="1500" b="1">
                  <a:solidFill>
                    <a:schemeClr val="accent2"/>
                  </a:solidFill>
                  <a:latin typeface="CG Omega" charset="0"/>
                </a:rPr>
                <a:t>20</a:t>
              </a:r>
              <a:endParaRPr lang="es-ES" sz="2400" b="1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71" name="Rectangle 167"/>
            <p:cNvSpPr>
              <a:spLocks noChangeArrowheads="1"/>
            </p:cNvSpPr>
            <p:nvPr/>
          </p:nvSpPr>
          <p:spPr bwMode="auto">
            <a:xfrm>
              <a:off x="1708150" y="4335463"/>
              <a:ext cx="2127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ES" sz="1500" b="1">
                  <a:solidFill>
                    <a:schemeClr val="accent2"/>
                  </a:solidFill>
                  <a:latin typeface="CG Omega" charset="0"/>
                </a:rPr>
                <a:t>30</a:t>
              </a:r>
              <a:endParaRPr lang="es-ES" sz="2400" b="1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72" name="Rectangle 168"/>
            <p:cNvSpPr>
              <a:spLocks noChangeArrowheads="1"/>
            </p:cNvSpPr>
            <p:nvPr/>
          </p:nvSpPr>
          <p:spPr bwMode="auto">
            <a:xfrm>
              <a:off x="1708150" y="3954463"/>
              <a:ext cx="2127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ES" sz="1500" b="1">
                  <a:solidFill>
                    <a:schemeClr val="accent2"/>
                  </a:solidFill>
                  <a:latin typeface="CG Omega" charset="0"/>
                </a:rPr>
                <a:t>40</a:t>
              </a:r>
              <a:endParaRPr lang="es-ES" sz="2400" b="1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73" name="Rectangle 169"/>
            <p:cNvSpPr>
              <a:spLocks noChangeArrowheads="1"/>
            </p:cNvSpPr>
            <p:nvPr/>
          </p:nvSpPr>
          <p:spPr bwMode="auto">
            <a:xfrm>
              <a:off x="1708150" y="3573463"/>
              <a:ext cx="2127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ES" sz="1500" b="1">
                  <a:solidFill>
                    <a:schemeClr val="accent2"/>
                  </a:solidFill>
                  <a:latin typeface="CG Omega" charset="0"/>
                </a:rPr>
                <a:t>50</a:t>
              </a:r>
              <a:endParaRPr lang="es-ES" sz="2400" b="1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74" name="Rectangle 170"/>
            <p:cNvSpPr>
              <a:spLocks noChangeArrowheads="1"/>
            </p:cNvSpPr>
            <p:nvPr/>
          </p:nvSpPr>
          <p:spPr bwMode="auto">
            <a:xfrm>
              <a:off x="1708150" y="3192463"/>
              <a:ext cx="2127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ES" sz="1500" b="1">
                  <a:solidFill>
                    <a:schemeClr val="accent2"/>
                  </a:solidFill>
                  <a:latin typeface="CG Omega" charset="0"/>
                </a:rPr>
                <a:t>60</a:t>
              </a:r>
              <a:endParaRPr lang="es-ES" sz="2400" b="1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75" name="Rectangle 171"/>
            <p:cNvSpPr>
              <a:spLocks noChangeArrowheads="1"/>
            </p:cNvSpPr>
            <p:nvPr/>
          </p:nvSpPr>
          <p:spPr bwMode="auto">
            <a:xfrm>
              <a:off x="1708150" y="2811463"/>
              <a:ext cx="2127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ES" sz="1500" b="1">
                  <a:solidFill>
                    <a:schemeClr val="accent2"/>
                  </a:solidFill>
                  <a:latin typeface="CG Omega" charset="0"/>
                </a:rPr>
                <a:t>70</a:t>
              </a:r>
              <a:endParaRPr lang="es-ES" sz="2400" b="1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76" name="Rectangle 172"/>
            <p:cNvSpPr>
              <a:spLocks noChangeArrowheads="1"/>
            </p:cNvSpPr>
            <p:nvPr/>
          </p:nvSpPr>
          <p:spPr bwMode="auto">
            <a:xfrm>
              <a:off x="1708150" y="2430463"/>
              <a:ext cx="2127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ES" sz="1500" b="1">
                  <a:solidFill>
                    <a:schemeClr val="accent2"/>
                  </a:solidFill>
                  <a:latin typeface="CG Omega" charset="0"/>
                </a:rPr>
                <a:t>80</a:t>
              </a:r>
              <a:endParaRPr lang="es-ES" sz="2400" b="1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77" name="Rectangle 173"/>
            <p:cNvSpPr>
              <a:spLocks noChangeArrowheads="1"/>
            </p:cNvSpPr>
            <p:nvPr/>
          </p:nvSpPr>
          <p:spPr bwMode="auto">
            <a:xfrm>
              <a:off x="1708150" y="2049463"/>
              <a:ext cx="2127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ES" sz="1500" b="1">
                  <a:solidFill>
                    <a:schemeClr val="accent2"/>
                  </a:solidFill>
                  <a:latin typeface="CG Omega" charset="0"/>
                </a:rPr>
                <a:t>90</a:t>
              </a:r>
              <a:endParaRPr lang="es-ES" sz="2400" b="1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78" name="Rectangle 174"/>
            <p:cNvSpPr>
              <a:spLocks noChangeArrowheads="1"/>
            </p:cNvSpPr>
            <p:nvPr/>
          </p:nvSpPr>
          <p:spPr bwMode="auto">
            <a:xfrm>
              <a:off x="1612900" y="1668463"/>
              <a:ext cx="319088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ES" sz="1500" b="1">
                  <a:solidFill>
                    <a:schemeClr val="accent2"/>
                  </a:solidFill>
                  <a:latin typeface="CG Omega" charset="0"/>
                </a:rPr>
                <a:t>100</a:t>
              </a:r>
              <a:endParaRPr lang="es-ES" sz="2400" b="1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79" name="Rectangle 175"/>
            <p:cNvSpPr>
              <a:spLocks noChangeArrowheads="1"/>
            </p:cNvSpPr>
            <p:nvPr/>
          </p:nvSpPr>
          <p:spPr bwMode="auto">
            <a:xfrm rot="16200000">
              <a:off x="6290469" y="3615532"/>
              <a:ext cx="2001837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ES" sz="1500" b="1">
                  <a:solidFill>
                    <a:schemeClr val="accent2"/>
                  </a:solidFill>
                  <a:latin typeface="CG Omega" charset="0"/>
                </a:rPr>
                <a:t>Becas mensuales (pesos)</a:t>
              </a:r>
              <a:endParaRPr lang="es-ES" sz="2400" b="1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80" name="Text Box 176"/>
            <p:cNvSpPr txBox="1">
              <a:spLocks noChangeArrowheads="1"/>
            </p:cNvSpPr>
            <p:nvPr/>
          </p:nvSpPr>
          <p:spPr bwMode="auto">
            <a:xfrm>
              <a:off x="2514600" y="5835650"/>
              <a:ext cx="969963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MX" sz="1600">
                  <a:solidFill>
                    <a:schemeClr val="accent2"/>
                  </a:solidFill>
                  <a:latin typeface="CG Omega" charset="0"/>
                </a:rPr>
                <a:t>Primaria</a:t>
              </a:r>
              <a:endParaRPr lang="es-ES" sz="1600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81" name="Text Box 177"/>
            <p:cNvSpPr txBox="1">
              <a:spLocks noChangeArrowheads="1"/>
            </p:cNvSpPr>
            <p:nvPr/>
          </p:nvSpPr>
          <p:spPr bwMode="auto">
            <a:xfrm>
              <a:off x="4005263" y="5835650"/>
              <a:ext cx="1211262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MX" sz="1600">
                  <a:solidFill>
                    <a:schemeClr val="accent2"/>
                  </a:solidFill>
                  <a:latin typeface="CG Omega" charset="0"/>
                </a:rPr>
                <a:t>Secundaria</a:t>
              </a:r>
              <a:endParaRPr lang="es-ES" sz="1600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82" name="Text Box 178"/>
            <p:cNvSpPr txBox="1">
              <a:spLocks noChangeArrowheads="1"/>
            </p:cNvSpPr>
            <p:nvPr/>
          </p:nvSpPr>
          <p:spPr bwMode="auto">
            <a:xfrm>
              <a:off x="5334000" y="5835650"/>
              <a:ext cx="158273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MX" sz="1600">
                  <a:solidFill>
                    <a:schemeClr val="accent2"/>
                  </a:solidFill>
                  <a:latin typeface="CG Omega" charset="0"/>
                </a:rPr>
                <a:t>Media superior</a:t>
              </a:r>
              <a:endParaRPr lang="es-ES" sz="1600">
                <a:solidFill>
                  <a:schemeClr val="accent2"/>
                </a:solidFill>
                <a:latin typeface="CG Omega" charset="0"/>
              </a:endParaRPr>
            </a:p>
          </p:txBody>
        </p:sp>
        <p:sp>
          <p:nvSpPr>
            <p:cNvPr id="183" name="Text Box 179"/>
            <p:cNvSpPr txBox="1">
              <a:spLocks noChangeArrowheads="1"/>
            </p:cNvSpPr>
            <p:nvPr/>
          </p:nvSpPr>
          <p:spPr bwMode="auto">
            <a:xfrm>
              <a:off x="3962400" y="1484313"/>
              <a:ext cx="1617663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MX" sz="1600" b="1">
                  <a:solidFill>
                    <a:srgbClr val="FF3300"/>
                  </a:solidFill>
                  <a:latin typeface="CG Omega" charset="0"/>
                </a:rPr>
                <a:t>Becas mujeres</a:t>
              </a:r>
              <a:endParaRPr lang="es-ES" sz="1600" b="1">
                <a:solidFill>
                  <a:srgbClr val="FF3300"/>
                </a:solidFill>
                <a:latin typeface="CG Omega" charset="0"/>
              </a:endParaRPr>
            </a:p>
          </p:txBody>
        </p:sp>
        <p:sp>
          <p:nvSpPr>
            <p:cNvPr id="184" name="Text Box 180"/>
            <p:cNvSpPr txBox="1">
              <a:spLocks noChangeArrowheads="1"/>
            </p:cNvSpPr>
            <p:nvPr/>
          </p:nvSpPr>
          <p:spPr bwMode="auto">
            <a:xfrm>
              <a:off x="5537200" y="1484313"/>
              <a:ext cx="19304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MX" sz="1600" b="1">
                  <a:solidFill>
                    <a:srgbClr val="669900"/>
                  </a:solidFill>
                  <a:latin typeface="CG Omega" charset="0"/>
                </a:rPr>
                <a:t>Becas hombres</a:t>
              </a:r>
              <a:endParaRPr lang="es-ES" sz="1600" b="1">
                <a:solidFill>
                  <a:srgbClr val="669900"/>
                </a:solidFill>
                <a:latin typeface="CG Omega" charset="0"/>
              </a:endParaRPr>
            </a:p>
          </p:txBody>
        </p:sp>
        <p:sp>
          <p:nvSpPr>
            <p:cNvPr id="185" name="Text Box 181"/>
            <p:cNvSpPr txBox="1">
              <a:spLocks noChangeArrowheads="1"/>
            </p:cNvSpPr>
            <p:nvPr/>
          </p:nvSpPr>
          <p:spPr bwMode="auto">
            <a:xfrm>
              <a:off x="5029200" y="4684713"/>
              <a:ext cx="1338263" cy="581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MX" sz="1600" b="1">
                  <a:latin typeface="CG Omega" charset="0"/>
                </a:rPr>
                <a:t>Asistencia hombres</a:t>
              </a:r>
              <a:endParaRPr lang="es-ES" sz="1600" b="1">
                <a:latin typeface="CG Omega" charset="0"/>
              </a:endParaRPr>
            </a:p>
          </p:txBody>
        </p:sp>
        <p:sp>
          <p:nvSpPr>
            <p:cNvPr id="186" name="Text Box 182"/>
            <p:cNvSpPr txBox="1">
              <a:spLocks noChangeArrowheads="1"/>
            </p:cNvSpPr>
            <p:nvPr/>
          </p:nvSpPr>
          <p:spPr bwMode="auto">
            <a:xfrm>
              <a:off x="3810000" y="4411663"/>
              <a:ext cx="1295400" cy="581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s-MX" sz="1600" b="1">
                  <a:latin typeface="CG Omega" charset="0"/>
                </a:rPr>
                <a:t>Asistencia mujeres</a:t>
              </a:r>
              <a:endParaRPr lang="es-ES" sz="1600" b="1">
                <a:latin typeface="CG Omega" charset="0"/>
              </a:endParaRPr>
            </a:p>
          </p:txBody>
        </p:sp>
        <p:sp>
          <p:nvSpPr>
            <p:cNvPr id="187" name="Line 183"/>
            <p:cNvSpPr>
              <a:spLocks noChangeShapeType="1"/>
            </p:cNvSpPr>
            <p:nvPr/>
          </p:nvSpPr>
          <p:spPr bwMode="auto">
            <a:xfrm flipV="1">
              <a:off x="4741863" y="3878263"/>
              <a:ext cx="676275" cy="60960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88" name="Line 184"/>
            <p:cNvSpPr>
              <a:spLocks noChangeShapeType="1"/>
            </p:cNvSpPr>
            <p:nvPr/>
          </p:nvSpPr>
          <p:spPr bwMode="auto">
            <a:xfrm flipV="1">
              <a:off x="5757863" y="4259263"/>
              <a:ext cx="406400" cy="53340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89" name="Line 185"/>
            <p:cNvSpPr>
              <a:spLocks noChangeShapeType="1"/>
            </p:cNvSpPr>
            <p:nvPr/>
          </p:nvSpPr>
          <p:spPr bwMode="auto">
            <a:xfrm>
              <a:off x="5011738" y="1744663"/>
              <a:ext cx="542925" cy="91440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90" name="Line 186"/>
            <p:cNvSpPr>
              <a:spLocks noChangeShapeType="1"/>
            </p:cNvSpPr>
            <p:nvPr/>
          </p:nvSpPr>
          <p:spPr bwMode="auto">
            <a:xfrm>
              <a:off x="5892800" y="1744663"/>
              <a:ext cx="474663" cy="99060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es-ES"/>
            </a:p>
          </p:txBody>
        </p:sp>
        <p:sp>
          <p:nvSpPr>
            <p:cNvPr id="191" name="Text Box 187"/>
            <p:cNvSpPr txBox="1">
              <a:spLocks noChangeArrowheads="1"/>
            </p:cNvSpPr>
            <p:nvPr/>
          </p:nvSpPr>
          <p:spPr bwMode="auto">
            <a:xfrm>
              <a:off x="2057400" y="5554663"/>
              <a:ext cx="173513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07763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pPr eaLnBrk="0" hangingPunct="0">
                <a:spcBef>
                  <a:spcPct val="50000"/>
                </a:spcBef>
              </a:pPr>
              <a:r>
                <a:rPr lang="es-MX" sz="2400">
                  <a:solidFill>
                    <a:schemeClr val="accent2"/>
                  </a:solidFill>
                  <a:latin typeface="Times New Roman" charset="0"/>
                </a:rPr>
                <a:t>--------------</a:t>
              </a:r>
              <a:endParaRPr lang="es-ES" sz="2400">
                <a:solidFill>
                  <a:schemeClr val="accent2"/>
                </a:solidFill>
                <a:latin typeface="Times New Roman" charset="0"/>
              </a:endParaRPr>
            </a:p>
          </p:txBody>
        </p:sp>
        <p:sp>
          <p:nvSpPr>
            <p:cNvPr id="192" name="Text Box 188"/>
            <p:cNvSpPr txBox="1">
              <a:spLocks noChangeArrowheads="1"/>
            </p:cNvSpPr>
            <p:nvPr/>
          </p:nvSpPr>
          <p:spPr bwMode="auto">
            <a:xfrm>
              <a:off x="3929063" y="5554663"/>
              <a:ext cx="1422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07763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pPr eaLnBrk="0" hangingPunct="0">
                <a:spcBef>
                  <a:spcPct val="50000"/>
                </a:spcBef>
              </a:pPr>
              <a:r>
                <a:rPr lang="es-MX" sz="2400">
                  <a:solidFill>
                    <a:schemeClr val="accent2"/>
                  </a:solidFill>
                  <a:latin typeface="Times New Roman" charset="0"/>
                </a:rPr>
                <a:t>------------</a:t>
              </a:r>
              <a:endParaRPr lang="es-ES" sz="2400">
                <a:solidFill>
                  <a:schemeClr val="accent2"/>
                </a:solidFill>
                <a:latin typeface="Times New Roman" charset="0"/>
              </a:endParaRPr>
            </a:p>
          </p:txBody>
        </p:sp>
        <p:sp>
          <p:nvSpPr>
            <p:cNvPr id="193" name="Text Box 189"/>
            <p:cNvSpPr txBox="1">
              <a:spLocks noChangeArrowheads="1"/>
            </p:cNvSpPr>
            <p:nvPr/>
          </p:nvSpPr>
          <p:spPr bwMode="auto">
            <a:xfrm>
              <a:off x="5351463" y="5554663"/>
              <a:ext cx="1422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07763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pPr eaLnBrk="0" hangingPunct="0">
                <a:spcBef>
                  <a:spcPct val="50000"/>
                </a:spcBef>
              </a:pPr>
              <a:r>
                <a:rPr lang="es-MX" sz="2400">
                  <a:solidFill>
                    <a:schemeClr val="accent2"/>
                  </a:solidFill>
                  <a:latin typeface="Times New Roman" charset="0"/>
                </a:rPr>
                <a:t>------------</a:t>
              </a:r>
              <a:endParaRPr lang="es-ES" sz="2400">
                <a:solidFill>
                  <a:schemeClr val="accent2"/>
                </a:solidFill>
                <a:latin typeface="Times New Roman" charset="0"/>
              </a:endParaRPr>
            </a:p>
          </p:txBody>
        </p:sp>
      </p:grpSp>
      <p:sp>
        <p:nvSpPr>
          <p:cNvPr id="194" name="CuadroTexto 193"/>
          <p:cNvSpPr txBox="1"/>
          <p:nvPr/>
        </p:nvSpPr>
        <p:spPr>
          <a:xfrm>
            <a:off x="1612850" y="2882315"/>
            <a:ext cx="6350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Asistencia escolar hogares en pobreza extrema por género y nivel educativo 2000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982604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1175</TotalTime>
  <Words>1398</Words>
  <Application>Microsoft Macintosh PowerPoint</Application>
  <PresentationFormat>Presentación en pantalla (4:3)</PresentationFormat>
  <Paragraphs>185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Tema de Office</vt:lpstr>
      <vt:lpstr>Medidas de Igualdad</vt:lpstr>
      <vt:lpstr>Contenido</vt:lpstr>
      <vt:lpstr>Las medidas de igualdad requieren “lentes” especiales</vt:lpstr>
      <vt:lpstr>Mediciones que visibilizan la desigualdad</vt:lpstr>
      <vt:lpstr>Tasa de asistencia escolar por grupos de edad, 2000 y 2010</vt:lpstr>
      <vt:lpstr>Permanencia escolar por género</vt:lpstr>
      <vt:lpstr>Permanencia escolar – Por condición étnica (indígena o no)</vt:lpstr>
      <vt:lpstr>Permanencia en la escuela –  Por nivel de ingreso </vt:lpstr>
      <vt:lpstr>La “mirada” es importante</vt:lpstr>
      <vt:lpstr>Y sustentar bien las interpretaciones: 82% de jóvenes que no estudian ni trabajan son mujeres </vt:lpstr>
      <vt:lpstr>La condición de baja tasa de participación laboral afecta a las mujeres (no sólo jóvenes)</vt:lpstr>
      <vt:lpstr>Medidas de Igualdad – Tres ejemplos vigentes en México </vt:lpstr>
      <vt:lpstr>Características de las Políticas de Igualdad</vt:lpstr>
      <vt:lpstr>Programa Nacional de Igualdad y No Discriminación 2014 - 2018</vt:lpstr>
      <vt:lpstr>Programa Nacional de Igualdad y No Discriminación 2014 – 2018 –  Estrategias (Objetivo 3)</vt:lpstr>
      <vt:lpstr>Un paso necesario: Visibilizar - Medir</vt:lpstr>
      <vt:lpstr>Una propuesta:  Tablero de Cohesión Social para México</vt:lpstr>
      <vt:lpstr>Cohesión social y las medidas contra la desigualdad </vt:lpstr>
      <vt:lpstr>Presentación de PowerPoint</vt:lpstr>
      <vt:lpstr>Presentación de PowerPoint</vt:lpstr>
      <vt:lpstr>Indicadores clave   – CEPAL 2009</vt:lpstr>
      <vt:lpstr>Propuesta para aplicar la medición de cohesión social en México - Dimensiones</vt:lpstr>
      <vt:lpstr>¡Muchas gracias!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Medidas de Igualdad</dc:title>
  <dc:creator>R G</dc:creator>
  <cp:lastModifiedBy>R G</cp:lastModifiedBy>
  <cp:revision>18</cp:revision>
  <dcterms:created xsi:type="dcterms:W3CDTF">2014-09-29T20:15:42Z</dcterms:created>
  <dcterms:modified xsi:type="dcterms:W3CDTF">2014-09-30T15:57:55Z</dcterms:modified>
</cp:coreProperties>
</file>